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3" r:id="rId4"/>
    <p:sldId id="257" r:id="rId5"/>
    <p:sldId id="259" r:id="rId6"/>
    <p:sldId id="261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8674D-3A12-40CD-88B5-D77136709F5D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A1BD4-63C5-4936-849C-7248A90BB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E1C25-2CB1-4D7C-BC38-5755EA39B4F3}" type="slidenum">
              <a:rPr lang="en-US"/>
              <a:pPr/>
              <a:t>12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A0676-225F-4968-908F-B098202FD599}" type="slidenum">
              <a:rPr lang="en-US"/>
              <a:pPr/>
              <a:t>13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61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9863" y="3016250"/>
            <a:ext cx="4587875" cy="3441700"/>
          </a:xfrm>
          <a:ln w="12700" cap="flat">
            <a:solidFill>
              <a:schemeClr val="tx1"/>
            </a:solidFill>
          </a:ln>
        </p:spPr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3302000" y="8496300"/>
            <a:ext cx="3810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9050" tIns="26988" rIns="19050" bIns="26988"/>
          <a:lstStyle/>
          <a:p>
            <a:pPr>
              <a:lnSpc>
                <a:spcPts val="2100"/>
              </a:lnSpc>
            </a:pPr>
            <a:r>
              <a:rPr lang="en-US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16815-D3EE-4182-AFA2-D76E0684ECB4}" type="slidenum">
              <a:rPr lang="en-US"/>
              <a:pPr/>
              <a:t>14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C056-F413-464C-B97B-C4BF6147F56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E86B-C8EB-4DB1-AEB0-431DE6F925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18" Type="http://schemas.openxmlformats.org/officeDocument/2006/relationships/image" Target="../media/image40.png"/><Relationship Id="rId26" Type="http://schemas.openxmlformats.org/officeDocument/2006/relationships/image" Target="../media/image48.png"/><Relationship Id="rId3" Type="http://schemas.openxmlformats.org/officeDocument/2006/relationships/image" Target="../media/image25.png"/><Relationship Id="rId21" Type="http://schemas.openxmlformats.org/officeDocument/2006/relationships/image" Target="../media/image43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17" Type="http://schemas.openxmlformats.org/officeDocument/2006/relationships/image" Target="../media/image39.png"/><Relationship Id="rId25" Type="http://schemas.openxmlformats.org/officeDocument/2006/relationships/image" Target="../media/image47.png"/><Relationship Id="rId2" Type="http://schemas.openxmlformats.org/officeDocument/2006/relationships/image" Target="../media/image24.png"/><Relationship Id="rId16" Type="http://schemas.openxmlformats.org/officeDocument/2006/relationships/image" Target="../media/image38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24" Type="http://schemas.openxmlformats.org/officeDocument/2006/relationships/image" Target="../media/image46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23" Type="http://schemas.openxmlformats.org/officeDocument/2006/relationships/image" Target="../media/image45.png"/><Relationship Id="rId10" Type="http://schemas.openxmlformats.org/officeDocument/2006/relationships/image" Target="../media/image32.png"/><Relationship Id="rId19" Type="http://schemas.openxmlformats.org/officeDocument/2006/relationships/image" Target="../media/image41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Relationship Id="rId22" Type="http://schemas.openxmlformats.org/officeDocument/2006/relationships/image" Target="../media/image44.png"/><Relationship Id="rId27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219200"/>
            <a:ext cx="4137095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CARBOXYLIC ACIDS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3200400"/>
            <a:ext cx="57912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8" charset="2"/>
              <a:buNone/>
              <a:defRPr/>
            </a:pPr>
            <a:r>
              <a:rPr lang="en-US" sz="2800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              </a:t>
            </a: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Mr. </a:t>
            </a:r>
            <a:r>
              <a:rPr lang="en-US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Surwase</a:t>
            </a: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Santosh</a:t>
            </a: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M.</a:t>
            </a:r>
          </a:p>
          <a:p>
            <a:pPr>
              <a:buFont typeface="Wingdings" pitchFamily="28" charset="2"/>
              <a:buNone/>
              <a:defRPr/>
            </a:pP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                 </a:t>
            </a: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M.Sc. NET   Dept. of Chemistry</a:t>
            </a:r>
          </a:p>
          <a:p>
            <a:pPr>
              <a:buFont typeface="Wingdings" pitchFamily="28" charset="2"/>
              <a:buNone/>
              <a:defRPr/>
            </a:pP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en-US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Shri</a:t>
            </a: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Chhatrapati</a:t>
            </a: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Shivaji</a:t>
            </a:r>
            <a:r>
              <a:rPr lang="en-US" b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College, </a:t>
            </a:r>
            <a:r>
              <a:rPr lang="en-US" b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Omerga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Acetic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III) From acid chlorides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IV) From acetic </a:t>
            </a:r>
            <a:r>
              <a:rPr lang="en-US" dirty="0"/>
              <a:t>a</a:t>
            </a:r>
            <a:r>
              <a:rPr lang="en-US" dirty="0" smtClean="0"/>
              <a:t>nhydride</a:t>
            </a:r>
          </a:p>
          <a:p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133600" y="2514600"/>
          <a:ext cx="5638800" cy="609600"/>
        </p:xfrm>
        <a:graphic>
          <a:graphicData uri="http://schemas.openxmlformats.org/presentationml/2006/ole">
            <p:oleObj spid="_x0000_s2051" name="CS ChemDraw Drawing" r:id="rId3" imgW="3555121" imgH="248069" progId="ChemDraw.Document.6.0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90800" y="4953000"/>
          <a:ext cx="4343400" cy="1152525"/>
        </p:xfrm>
        <a:graphic>
          <a:graphicData uri="http://schemas.openxmlformats.org/presentationml/2006/ole">
            <p:oleObj spid="_x0000_s2052" name="CS ChemDraw Drawing" r:id="rId4" imgW="3530827" imgH="923173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Acetic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V) From Hydrolysis of esters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VI) From Amides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00200" y="2362200"/>
          <a:ext cx="5638800" cy="609600"/>
        </p:xfrm>
        <a:graphic>
          <a:graphicData uri="http://schemas.openxmlformats.org/presentationml/2006/ole">
            <p:oleObj spid="_x0000_s3074" name="CS ChemDraw Drawing" r:id="rId3" imgW="3966781" imgH="333638" progId="ChemDraw.Document.6.0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371600" y="4267200"/>
          <a:ext cx="5638800" cy="685800"/>
        </p:xfrm>
        <a:graphic>
          <a:graphicData uri="http://schemas.openxmlformats.org/presentationml/2006/ole">
            <p:oleObj spid="_x0000_s3075" name="CS ChemDraw Drawing" r:id="rId4" imgW="3576447" imgH="322841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Properties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91600" cy="5486400"/>
          </a:xfrm>
        </p:spPr>
        <p:txBody>
          <a:bodyPr/>
          <a:lstStyle/>
          <a:p>
            <a:pPr lvl="1"/>
            <a:r>
              <a:rPr lang="en-US" sz="2500" dirty="0">
                <a:latin typeface="Palatino" charset="0"/>
              </a:rPr>
              <a:t>The carbonyl group has a large dipole</a:t>
            </a:r>
          </a:p>
          <a:p>
            <a:pPr lvl="1"/>
            <a:r>
              <a:rPr lang="en-US" sz="2500" dirty="0">
                <a:latin typeface="Palatino" charset="0"/>
              </a:rPr>
              <a:t>The </a:t>
            </a:r>
            <a:r>
              <a:rPr lang="en-US" sz="2500" dirty="0" err="1">
                <a:latin typeface="Palatino" charset="0"/>
              </a:rPr>
              <a:t>hydroxy</a:t>
            </a:r>
            <a:r>
              <a:rPr lang="en-US" sz="2500" dirty="0">
                <a:latin typeface="Palatino" charset="0"/>
              </a:rPr>
              <a:t> group is capable of hydrogen bonding.</a:t>
            </a:r>
          </a:p>
          <a:p>
            <a:pPr lvl="1"/>
            <a:r>
              <a:rPr lang="en-US" sz="2500" dirty="0">
                <a:latin typeface="Palatino" charset="0"/>
              </a:rPr>
              <a:t>The molecules can H-bond to each other</a:t>
            </a:r>
          </a:p>
          <a:p>
            <a:pPr lvl="1"/>
            <a:r>
              <a:rPr lang="en-US" sz="2500" dirty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How does this affect boiling point?</a:t>
            </a:r>
          </a:p>
          <a:p>
            <a:pPr lvl="2"/>
            <a:r>
              <a:rPr lang="en-US" dirty="0">
                <a:latin typeface="Palatino" charset="0"/>
              </a:rPr>
              <a:t>Higher than </a:t>
            </a:r>
            <a:r>
              <a:rPr lang="en-US" dirty="0" err="1">
                <a:latin typeface="Palatino" charset="0"/>
              </a:rPr>
              <a:t>aldehydes</a:t>
            </a:r>
            <a:r>
              <a:rPr lang="en-US" dirty="0">
                <a:latin typeface="Palatino" charset="0"/>
              </a:rPr>
              <a:t> and </a:t>
            </a:r>
            <a:r>
              <a:rPr lang="en-US" dirty="0" err="1">
                <a:latin typeface="Palatino" charset="0"/>
              </a:rPr>
              <a:t>ketone</a:t>
            </a:r>
            <a:r>
              <a:rPr lang="en-US" dirty="0">
                <a:latin typeface="Palatino" charset="0"/>
              </a:rPr>
              <a:t> – no H-bonds</a:t>
            </a:r>
          </a:p>
          <a:p>
            <a:pPr lvl="2"/>
            <a:r>
              <a:rPr lang="en-US" dirty="0">
                <a:latin typeface="Palatino" charset="0"/>
              </a:rPr>
              <a:t>Higher than alcohols – H-bonds, not strong dipole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343400"/>
            <a:ext cx="5638800" cy="179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98725" y="3514725"/>
            <a:ext cx="3556000" cy="3068638"/>
            <a:chOff x="1574" y="2214"/>
            <a:chExt cx="2240" cy="1933"/>
          </a:xfrm>
        </p:grpSpPr>
        <p:sp>
          <p:nvSpPr>
            <p:cNvPr id="160773" name="Rectangle 5"/>
            <p:cNvSpPr>
              <a:spLocks noChangeArrowheads="1"/>
            </p:cNvSpPr>
            <p:nvPr/>
          </p:nvSpPr>
          <p:spPr bwMode="auto">
            <a:xfrm>
              <a:off x="1574" y="3057"/>
              <a:ext cx="685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  <a:r>
                <a:rPr lang="en-US" sz="2800" baseline="-250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CC</a:t>
              </a:r>
            </a:p>
          </p:txBody>
        </p:sp>
        <p:sp>
          <p:nvSpPr>
            <p:cNvPr id="160774" name="Line 6"/>
            <p:cNvSpPr>
              <a:spLocks noChangeShapeType="1"/>
            </p:cNvSpPr>
            <p:nvPr/>
          </p:nvSpPr>
          <p:spPr bwMode="auto">
            <a:xfrm>
              <a:off x="2143" y="3322"/>
              <a:ext cx="149" cy="245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775" name="Rectangle 7"/>
            <p:cNvSpPr>
              <a:spLocks noChangeArrowheads="1"/>
            </p:cNvSpPr>
            <p:nvPr/>
          </p:nvSpPr>
          <p:spPr bwMode="auto">
            <a:xfrm>
              <a:off x="2245" y="3458"/>
              <a:ext cx="288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</a:t>
              </a:r>
            </a:p>
          </p:txBody>
        </p:sp>
        <p:sp>
          <p:nvSpPr>
            <p:cNvPr id="160776" name="Line 8"/>
            <p:cNvSpPr>
              <a:spLocks noChangeShapeType="1"/>
            </p:cNvSpPr>
            <p:nvPr/>
          </p:nvSpPr>
          <p:spPr bwMode="auto">
            <a:xfrm>
              <a:off x="2527" y="3630"/>
              <a:ext cx="20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777" name="Rectangle 9"/>
            <p:cNvSpPr>
              <a:spLocks noChangeArrowheads="1"/>
            </p:cNvSpPr>
            <p:nvPr/>
          </p:nvSpPr>
          <p:spPr bwMode="auto">
            <a:xfrm>
              <a:off x="2683" y="3458"/>
              <a:ext cx="276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0778" name="Line 10"/>
            <p:cNvSpPr>
              <a:spLocks noChangeShapeType="1"/>
            </p:cNvSpPr>
            <p:nvPr/>
          </p:nvSpPr>
          <p:spPr bwMode="auto">
            <a:xfrm>
              <a:off x="2959" y="3630"/>
              <a:ext cx="34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779" name="Rectangle 11"/>
            <p:cNvSpPr>
              <a:spLocks noChangeArrowheads="1"/>
            </p:cNvSpPr>
            <p:nvPr/>
          </p:nvSpPr>
          <p:spPr bwMode="auto">
            <a:xfrm>
              <a:off x="3237" y="3480"/>
              <a:ext cx="288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</a:t>
              </a:r>
            </a:p>
          </p:txBody>
        </p:sp>
        <p:sp>
          <p:nvSpPr>
            <p:cNvPr id="160780" name="Rectangle 12"/>
            <p:cNvSpPr>
              <a:spLocks noChangeArrowheads="1"/>
            </p:cNvSpPr>
            <p:nvPr/>
          </p:nvSpPr>
          <p:spPr bwMode="auto">
            <a:xfrm>
              <a:off x="3206" y="2658"/>
              <a:ext cx="288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</a:t>
              </a:r>
            </a:p>
          </p:txBody>
        </p:sp>
        <p:sp>
          <p:nvSpPr>
            <p:cNvPr id="160781" name="Line 13"/>
            <p:cNvSpPr>
              <a:spLocks noChangeShapeType="1"/>
            </p:cNvSpPr>
            <p:nvPr/>
          </p:nvSpPr>
          <p:spPr bwMode="auto">
            <a:xfrm>
              <a:off x="3014" y="2820"/>
              <a:ext cx="202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782" name="Rectangle 14"/>
            <p:cNvSpPr>
              <a:spLocks noChangeArrowheads="1"/>
            </p:cNvSpPr>
            <p:nvPr/>
          </p:nvSpPr>
          <p:spPr bwMode="auto">
            <a:xfrm>
              <a:off x="2783" y="2659"/>
              <a:ext cx="276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0783" name="Line 15"/>
            <p:cNvSpPr>
              <a:spLocks noChangeShapeType="1"/>
            </p:cNvSpPr>
            <p:nvPr/>
          </p:nvSpPr>
          <p:spPr bwMode="auto">
            <a:xfrm>
              <a:off x="2457" y="2820"/>
              <a:ext cx="34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784" name="Rectangle 16"/>
            <p:cNvSpPr>
              <a:spLocks noChangeArrowheads="1"/>
            </p:cNvSpPr>
            <p:nvPr/>
          </p:nvSpPr>
          <p:spPr bwMode="auto">
            <a:xfrm>
              <a:off x="2213" y="2648"/>
              <a:ext cx="288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</a:t>
              </a:r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2130" y="2884"/>
              <a:ext cx="183" cy="235"/>
              <a:chOff x="2130" y="2884"/>
              <a:chExt cx="183" cy="235"/>
            </a:xfrm>
          </p:grpSpPr>
          <p:sp>
            <p:nvSpPr>
              <p:cNvPr id="160786" name="Line 18"/>
              <p:cNvSpPr>
                <a:spLocks noChangeShapeType="1"/>
              </p:cNvSpPr>
              <p:nvPr/>
            </p:nvSpPr>
            <p:spPr bwMode="auto">
              <a:xfrm flipH="1">
                <a:off x="2130" y="2884"/>
                <a:ext cx="130" cy="214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787" name="Line 19"/>
              <p:cNvSpPr>
                <a:spLocks noChangeShapeType="1"/>
              </p:cNvSpPr>
              <p:nvPr/>
            </p:nvSpPr>
            <p:spPr bwMode="auto">
              <a:xfrm flipH="1">
                <a:off x="2183" y="2905"/>
                <a:ext cx="130" cy="214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0788" name="Line 20"/>
            <p:cNvSpPr>
              <a:spLocks noChangeShapeType="1"/>
            </p:cNvSpPr>
            <p:nvPr/>
          </p:nvSpPr>
          <p:spPr bwMode="auto">
            <a:xfrm flipV="1">
              <a:off x="3381" y="2468"/>
              <a:ext cx="107" cy="22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789" name="Rectangle 21"/>
            <p:cNvSpPr>
              <a:spLocks noChangeArrowheads="1"/>
            </p:cNvSpPr>
            <p:nvPr/>
          </p:nvSpPr>
          <p:spPr bwMode="auto">
            <a:xfrm>
              <a:off x="3356" y="2214"/>
              <a:ext cx="276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0790" name="Line 22"/>
            <p:cNvSpPr>
              <a:spLocks noChangeShapeType="1"/>
            </p:cNvSpPr>
            <p:nvPr/>
          </p:nvSpPr>
          <p:spPr bwMode="auto">
            <a:xfrm flipV="1">
              <a:off x="3445" y="3332"/>
              <a:ext cx="11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791" name="Line 23"/>
            <p:cNvSpPr>
              <a:spLocks noChangeShapeType="1"/>
            </p:cNvSpPr>
            <p:nvPr/>
          </p:nvSpPr>
          <p:spPr bwMode="auto">
            <a:xfrm>
              <a:off x="3434" y="3759"/>
              <a:ext cx="118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792" name="Rectangle 24"/>
            <p:cNvSpPr>
              <a:spLocks noChangeArrowheads="1"/>
            </p:cNvSpPr>
            <p:nvPr/>
          </p:nvSpPr>
          <p:spPr bwMode="auto">
            <a:xfrm>
              <a:off x="3526" y="3078"/>
              <a:ext cx="276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  <p:sp>
          <p:nvSpPr>
            <p:cNvPr id="160793" name="Rectangle 25"/>
            <p:cNvSpPr>
              <a:spLocks noChangeArrowheads="1"/>
            </p:cNvSpPr>
            <p:nvPr/>
          </p:nvSpPr>
          <p:spPr bwMode="auto">
            <a:xfrm>
              <a:off x="3538" y="3803"/>
              <a:ext cx="276" cy="3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lnSpc>
                  <a:spcPts val="3600"/>
                </a:lnSpc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</a:tabLst>
              </a:pPr>
              <a:r>
                <a:rPr lang="en-US" sz="28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H</a:t>
              </a:r>
            </a:p>
          </p:txBody>
        </p:sp>
      </p:grpSp>
      <p:sp>
        <p:nvSpPr>
          <p:cNvPr id="160795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pPr>
              <a:lnSpc>
                <a:spcPts val="36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i="1"/>
              <a:t>Solubility in Water</a:t>
            </a:r>
          </a:p>
        </p:txBody>
      </p:sp>
      <p:sp>
        <p:nvSpPr>
          <p:cNvPr id="160797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456113"/>
          </a:xfrm>
          <a:noFill/>
          <a:ln/>
        </p:spPr>
        <p:txBody>
          <a:bodyPr/>
          <a:lstStyle/>
          <a:p>
            <a:pPr marL="0" indent="0">
              <a:tabLst>
                <a:tab pos="457200" algn="l"/>
                <a:tab pos="3657600" algn="l"/>
                <a:tab pos="5486400" algn="l"/>
              </a:tabLst>
            </a:pPr>
            <a:r>
              <a:rPr lang="en-US"/>
              <a:t>Carboxylic acids are similar to alcohols in respect to their solubility in water</a:t>
            </a:r>
          </a:p>
          <a:p>
            <a:pPr marL="0" indent="0">
              <a:tabLst>
                <a:tab pos="457200" algn="l"/>
                <a:tab pos="3657600" algn="l"/>
                <a:tab pos="5486400" algn="l"/>
              </a:tabLst>
            </a:pPr>
            <a:r>
              <a:rPr lang="en-US"/>
              <a:t>Form hydrogen bonds to water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Properties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lvl="1"/>
            <a:r>
              <a:rPr lang="en-US" sz="2500"/>
              <a:t>carboxylic acids are more soluble in water than are alcohols, ethers, aldehydes, and ketones of comparable molecular weight</a:t>
            </a:r>
          </a:p>
          <a:p>
            <a:pPr lvl="1"/>
            <a:endParaRPr lang="en-US" sz="2500"/>
          </a:p>
          <a:p>
            <a:pPr lvl="1"/>
            <a:endParaRPr lang="en-US" sz="2500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 b="1">
              <a:latin typeface="Palatino" charset="0"/>
            </a:endParaRP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14600"/>
            <a:ext cx="9144000" cy="3922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7F70D-65C7-4B31-A0C1-A872EFF30274}" type="slidenum">
              <a:rPr lang="en-US"/>
              <a:pPr/>
              <a:t>15</a:t>
            </a:fld>
            <a:endParaRPr 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263" y="103188"/>
            <a:ext cx="5447517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dirty="0"/>
              <a:t> </a:t>
            </a:r>
            <a:r>
              <a:rPr lang="en-US" b="1" dirty="0" smtClean="0"/>
              <a:t>         </a:t>
            </a:r>
            <a:r>
              <a:rPr lang="en-US" sz="2800" b="1" dirty="0"/>
              <a:t>Reactions of Carboxylic Acids: </a:t>
            </a:r>
          </a:p>
          <a:p>
            <a:pPr marL="457200" indent="-457200"/>
            <a:endParaRPr lang="en-US" dirty="0"/>
          </a:p>
          <a:p>
            <a:pPr marL="457200" indent="-457200">
              <a:buFont typeface="Arial" pitchFamily="34" charset="0"/>
              <a:buAutoNum type="alphaLcPeriod"/>
            </a:pPr>
            <a:r>
              <a:rPr lang="en-US" dirty="0"/>
              <a:t>Conversion to acid chlorides </a:t>
            </a:r>
            <a:r>
              <a:rPr lang="en-US" dirty="0" smtClean="0"/>
              <a:t>Reagent</a:t>
            </a:r>
            <a:r>
              <a:rPr lang="en-US" dirty="0"/>
              <a:t>: SOCl</a:t>
            </a:r>
            <a:r>
              <a:rPr lang="en-US" baseline="-25000" dirty="0"/>
              <a:t>2</a:t>
            </a:r>
            <a:endParaRPr lang="en-US" dirty="0"/>
          </a:p>
          <a:p>
            <a:pPr marL="457200" indent="-457200">
              <a:buFont typeface="Arial" pitchFamily="34" charset="0"/>
              <a:buAutoNum type="alphaLcPeriod"/>
            </a:pPr>
            <a:endParaRPr lang="en-US" b="1" dirty="0"/>
          </a:p>
          <a:p>
            <a:pPr marL="457200" indent="-457200">
              <a:buFont typeface="Arial" pitchFamily="34" charset="0"/>
              <a:buAutoNum type="alphaLcPeriod"/>
            </a:pPr>
            <a:endParaRPr lang="en-US" b="1" dirty="0"/>
          </a:p>
          <a:p>
            <a:pPr marL="457200" indent="-457200">
              <a:buFont typeface="Arial" pitchFamily="34" charset="0"/>
              <a:buAutoNum type="alphaLcPeriod"/>
            </a:pPr>
            <a:endParaRPr lang="en-US" b="1" dirty="0"/>
          </a:p>
          <a:p>
            <a:pPr marL="457200" indent="-457200">
              <a:buFont typeface="Arial" pitchFamily="34" charset="0"/>
              <a:buAutoNum type="alphaLcPeriod" startAt="2"/>
            </a:pPr>
            <a:r>
              <a:rPr lang="en-US" dirty="0"/>
              <a:t>Reduction to a 1° alcohol </a:t>
            </a:r>
            <a:r>
              <a:rPr lang="en-US" dirty="0" smtClean="0"/>
              <a:t> </a:t>
            </a:r>
            <a:r>
              <a:rPr lang="en-US" dirty="0"/>
              <a:t>Reagent: LiAlH</a:t>
            </a:r>
            <a:r>
              <a:rPr lang="en-US" baseline="-25000" dirty="0"/>
              <a:t>4</a:t>
            </a:r>
            <a:endParaRPr lang="en-US" dirty="0"/>
          </a:p>
          <a:p>
            <a:pPr marL="457200" indent="-457200">
              <a:buFont typeface="Arial" pitchFamily="34" charset="0"/>
              <a:buNone/>
            </a:pPr>
            <a:r>
              <a:rPr lang="en-US" baseline="-25000" dirty="0"/>
              <a:t>	</a:t>
            </a:r>
            <a:r>
              <a:rPr lang="en-US" dirty="0"/>
              <a:t>Carboxylic acids are reduced to 1° alcohols by LAH, </a:t>
            </a:r>
          </a:p>
          <a:p>
            <a:pPr marL="457200" indent="-457200">
              <a:buFont typeface="Arial" pitchFamily="34" charset="0"/>
              <a:buNone/>
            </a:pPr>
            <a:r>
              <a:rPr lang="en-US" dirty="0"/>
              <a:t>	but not NaBH</a:t>
            </a:r>
            <a:r>
              <a:rPr lang="en-US" baseline="-25000" dirty="0"/>
              <a:t>4.</a:t>
            </a:r>
          </a:p>
          <a:p>
            <a:pPr marL="457200" indent="-457200">
              <a:buFont typeface="Arial" pitchFamily="34" charset="0"/>
              <a:buAutoNum type="alphaLcPeriod" startAt="2"/>
            </a:pPr>
            <a:endParaRPr lang="en-US" baseline="-25000" dirty="0"/>
          </a:p>
          <a:p>
            <a:pPr marL="457200" indent="-457200">
              <a:buFont typeface="Arial" pitchFamily="34" charset="0"/>
              <a:buAutoNum type="alphaLcPeriod" startAt="2"/>
            </a:pPr>
            <a:endParaRPr lang="en-US" baseline="-25000" dirty="0"/>
          </a:p>
          <a:p>
            <a:pPr marL="457200" indent="-457200">
              <a:buFont typeface="Arial" pitchFamily="34" charset="0"/>
              <a:buAutoNum type="alphaLcPeriod" startAt="2"/>
            </a:pPr>
            <a:endParaRPr lang="en-US" baseline="-25000" dirty="0"/>
          </a:p>
          <a:p>
            <a:pPr marL="457200" indent="-457200"/>
            <a:endParaRPr lang="en-US" baseline="-25000" dirty="0" smtClean="0"/>
          </a:p>
          <a:p>
            <a:pPr marL="457200" indent="-457200"/>
            <a:endParaRPr lang="en-US" baseline="-25000" dirty="0"/>
          </a:p>
          <a:p>
            <a:pPr marL="457200" indent="-457200"/>
            <a:r>
              <a:rPr lang="en-US" baseline="-25000" dirty="0" smtClean="0"/>
              <a:t>C.</a:t>
            </a:r>
          </a:p>
          <a:p>
            <a:pPr marL="457200" indent="-457200"/>
            <a:r>
              <a:rPr lang="en-US" baseline="-25000" dirty="0"/>
              <a:t> </a:t>
            </a:r>
            <a:r>
              <a:rPr lang="en-US" dirty="0" smtClean="0"/>
              <a:t>           Acid-catalyzed </a:t>
            </a:r>
            <a:r>
              <a:rPr lang="en-US" dirty="0" err="1"/>
              <a:t>esterification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457200" indent="-457200">
              <a:buFont typeface="Arial" pitchFamily="34" charset="0"/>
              <a:buAutoNum type="alphaLcPeriod" startAt="3"/>
            </a:pPr>
            <a:endParaRPr lang="en-US" dirty="0"/>
          </a:p>
          <a:p>
            <a:pPr marL="457200" indent="-457200">
              <a:buFont typeface="Arial" pitchFamily="34" charset="0"/>
              <a:buNone/>
            </a:pPr>
            <a:r>
              <a:rPr lang="en-US" dirty="0"/>
              <a:t>	Reagent: R’OH, H+ (-H</a:t>
            </a:r>
            <a:r>
              <a:rPr lang="en-US" baseline="-25000" dirty="0"/>
              <a:t>2</a:t>
            </a:r>
            <a:r>
              <a:rPr lang="en-US" dirty="0"/>
              <a:t>O)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33909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219200"/>
            <a:ext cx="54213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4648200"/>
            <a:ext cx="3656013" cy="635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786537" y="1793493"/>
            <a:ext cx="7570927" cy="3566361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09220" marR="5080" indent="2280920">
              <a:lnSpc>
                <a:spcPct val="90000"/>
              </a:lnSpc>
              <a:spcBef>
                <a:spcPts val="430"/>
              </a:spcBef>
              <a:tabLst>
                <a:tab pos="1628775" algn="l"/>
                <a:tab pos="1677670" algn="l"/>
                <a:tab pos="4944110" algn="l"/>
                <a:tab pos="6297295" algn="l"/>
                <a:tab pos="8786495" algn="l"/>
                <a:tab pos="9317990" algn="l"/>
              </a:tabLst>
            </a:pPr>
            <a:r>
              <a:rPr spc="-5" dirty="0"/>
              <a:t>When a </a:t>
            </a:r>
            <a:r>
              <a:rPr spc="-15" dirty="0"/>
              <a:t>carboxylic </a:t>
            </a:r>
            <a:r>
              <a:rPr dirty="0"/>
              <a:t>acid </a:t>
            </a:r>
            <a:r>
              <a:rPr spc="-5" dirty="0"/>
              <a:t>is </a:t>
            </a:r>
            <a:r>
              <a:rPr spc="-15" dirty="0"/>
              <a:t>treated</a:t>
            </a:r>
            <a:r>
              <a:rPr spc="135" dirty="0"/>
              <a:t> </a:t>
            </a:r>
            <a:r>
              <a:rPr spc="-5"/>
              <a:t>with</a:t>
            </a:r>
            <a:r>
              <a:rPr spc="-30"/>
              <a:t> </a:t>
            </a:r>
            <a:r>
              <a:rPr spc="-5" smtClean="0"/>
              <a:t>PBr3</a:t>
            </a:r>
            <a:r>
              <a:rPr lang="en-US" spc="-5" dirty="0" smtClean="0"/>
              <a:t> </a:t>
            </a:r>
            <a:r>
              <a:rPr spc="-5" smtClean="0"/>
              <a:t>and </a:t>
            </a:r>
            <a:r>
              <a:rPr spc="-5" dirty="0"/>
              <a:t>Br2</a:t>
            </a:r>
            <a:r>
              <a:rPr spc="-35" dirty="0"/>
              <a:t> </a:t>
            </a:r>
            <a:r>
              <a:rPr spc="-5" dirty="0"/>
              <a:t>,  </a:t>
            </a:r>
            <a:r>
              <a:rPr spc="-5"/>
              <a:t>the</a:t>
            </a:r>
            <a:r>
              <a:rPr spc="5"/>
              <a:t> </a:t>
            </a:r>
            <a:r>
              <a:rPr spc="-5" smtClean="0"/>
              <a:t>alpha</a:t>
            </a:r>
            <a:r>
              <a:rPr lang="en-US" spc="-5" dirty="0" smtClean="0"/>
              <a:t> </a:t>
            </a:r>
            <a:r>
              <a:rPr spc="-5" smtClean="0"/>
              <a:t>carbon </a:t>
            </a:r>
            <a:r>
              <a:rPr spc="-10" dirty="0"/>
              <a:t>can </a:t>
            </a:r>
            <a:r>
              <a:rPr spc="-5" dirty="0"/>
              <a:t>be </a:t>
            </a:r>
            <a:r>
              <a:rPr spc="-15" dirty="0"/>
              <a:t>brominated</a:t>
            </a:r>
            <a:r>
              <a:rPr spc="-15"/>
              <a:t>. </a:t>
            </a:r>
            <a:r>
              <a:rPr spc="-10" smtClean="0"/>
              <a:t>This</a:t>
            </a:r>
            <a:r>
              <a:rPr lang="en-US" spc="-10" dirty="0" smtClean="0"/>
              <a:t> </a:t>
            </a:r>
            <a:r>
              <a:rPr spc="-10" smtClean="0"/>
              <a:t>halogenatio</a:t>
            </a:r>
            <a:r>
              <a:rPr lang="en-US" spc="-10" dirty="0" smtClean="0"/>
              <a:t>n </a:t>
            </a:r>
            <a:r>
              <a:rPr spc="-10" smtClean="0"/>
              <a:t>reaction </a:t>
            </a:r>
            <a:r>
              <a:rPr lang="en-US" spc="-10" dirty="0" smtClean="0"/>
              <a:t> </a:t>
            </a:r>
            <a:r>
              <a:rPr spc="-5" smtClean="0"/>
              <a:t>is  </a:t>
            </a:r>
            <a:r>
              <a:rPr spc="-10"/>
              <a:t>called</a:t>
            </a:r>
            <a:r>
              <a:rPr spc="10"/>
              <a:t> </a:t>
            </a:r>
            <a:r>
              <a:rPr spc="-10" smtClean="0"/>
              <a:t>the</a:t>
            </a:r>
            <a:r>
              <a:rPr lang="en-US" spc="-10" dirty="0" smtClean="0"/>
              <a:t> </a:t>
            </a:r>
            <a:r>
              <a:rPr spc="-20" smtClean="0"/>
              <a:t>Hell–Volhard–Zelinski</a:t>
            </a:r>
            <a:r>
              <a:rPr lang="en-US" spc="-20" dirty="0" smtClean="0"/>
              <a:t> </a:t>
            </a:r>
            <a:r>
              <a:rPr spc="-10" smtClean="0"/>
              <a:t>reaction</a:t>
            </a:r>
            <a:r>
              <a:rPr lang="en-US" spc="-10" dirty="0" smtClean="0"/>
              <a:t> </a:t>
            </a:r>
            <a:r>
              <a:rPr spc="-85" smtClean="0"/>
              <a:t>or</a:t>
            </a:r>
            <a:r>
              <a:rPr spc="-85" dirty="0"/>
              <a:t>, </a:t>
            </a:r>
            <a:r>
              <a:rPr spc="-15" dirty="0"/>
              <a:t>more</a:t>
            </a:r>
            <a:r>
              <a:rPr spc="120" dirty="0"/>
              <a:t> </a:t>
            </a:r>
            <a:r>
              <a:rPr spc="-40" dirty="0"/>
              <a:t>simply</a:t>
            </a:r>
            <a:r>
              <a:rPr spc="-40"/>
              <a:t>,</a:t>
            </a:r>
            <a:r>
              <a:rPr spc="45"/>
              <a:t> </a:t>
            </a:r>
            <a:r>
              <a:rPr spc="-5" smtClean="0"/>
              <a:t>the</a:t>
            </a:r>
            <a:r>
              <a:rPr lang="en-US" spc="-5" dirty="0" smtClean="0"/>
              <a:t> </a:t>
            </a:r>
            <a:r>
              <a:rPr spc="-10" smtClean="0"/>
              <a:t>HVZ  </a:t>
            </a:r>
            <a:r>
              <a:rPr spc="-10" dirty="0"/>
              <a:t>reaction</a:t>
            </a:r>
            <a:r>
              <a:rPr spc="-15" dirty="0"/>
              <a:t> </a:t>
            </a:r>
            <a:r>
              <a:rPr spc="-5" dirty="0"/>
              <a:t>.</a:t>
            </a:r>
          </a:p>
          <a:p>
            <a:pPr marL="109220" marR="126364" indent="1875789">
              <a:lnSpc>
                <a:spcPts val="3020"/>
              </a:lnSpc>
              <a:spcBef>
                <a:spcPts val="1055"/>
              </a:spcBef>
              <a:tabLst>
                <a:tab pos="2783205" algn="l"/>
              </a:tabLst>
            </a:pPr>
            <a:r>
              <a:rPr spc="-5" dirty="0"/>
              <a:t>A </a:t>
            </a:r>
            <a:r>
              <a:rPr spc="-10" dirty="0"/>
              <a:t>base </a:t>
            </a:r>
            <a:r>
              <a:rPr spc="-5" dirty="0"/>
              <a:t>will </a:t>
            </a:r>
            <a:r>
              <a:rPr spc="-20" dirty="0"/>
              <a:t>remove </a:t>
            </a:r>
            <a:r>
              <a:rPr spc="-5" dirty="0"/>
              <a:t>a </a:t>
            </a:r>
            <a:r>
              <a:rPr spc="-20" dirty="0"/>
              <a:t>proton from </a:t>
            </a:r>
            <a:r>
              <a:rPr spc="-5" dirty="0"/>
              <a:t>the </a:t>
            </a:r>
            <a:r>
              <a:rPr spc="-10" dirty="0">
                <a:solidFill>
                  <a:srgbClr val="FF0000"/>
                </a:solidFill>
              </a:rPr>
              <a:t>OH </a:t>
            </a:r>
            <a:r>
              <a:rPr spc="-15" dirty="0"/>
              <a:t>group instead  </a:t>
            </a:r>
            <a:r>
              <a:rPr spc="-5" dirty="0"/>
              <a:t>of </a:t>
            </a:r>
            <a:r>
              <a:rPr spc="-20" dirty="0"/>
              <a:t>from</a:t>
            </a:r>
            <a:r>
              <a:rPr spc="15" dirty="0"/>
              <a:t> </a:t>
            </a:r>
            <a:r>
              <a:rPr spc="-5"/>
              <a:t>the</a:t>
            </a:r>
            <a:r>
              <a:rPr spc="5"/>
              <a:t> </a:t>
            </a:r>
            <a:r>
              <a:rPr spc="-5" smtClean="0"/>
              <a:t>alpha</a:t>
            </a:r>
            <a:r>
              <a:rPr lang="en-US" spc="-5" dirty="0" smtClean="0"/>
              <a:t> </a:t>
            </a:r>
            <a:r>
              <a:rPr spc="-10" smtClean="0"/>
              <a:t>carbon</a:t>
            </a:r>
            <a:r>
              <a:rPr spc="-10" dirty="0"/>
              <a:t>, since </a:t>
            </a:r>
            <a:r>
              <a:rPr spc="-5" dirty="0"/>
              <a:t>the OH </a:t>
            </a:r>
            <a:r>
              <a:rPr spc="-15" dirty="0"/>
              <a:t>group </a:t>
            </a:r>
            <a:r>
              <a:rPr spc="-5" dirty="0"/>
              <a:t>is </a:t>
            </a:r>
            <a:r>
              <a:rPr spc="-15" dirty="0"/>
              <a:t>more</a:t>
            </a:r>
            <a:r>
              <a:rPr spc="140" dirty="0"/>
              <a:t> </a:t>
            </a:r>
            <a:r>
              <a:rPr spc="-5" dirty="0">
                <a:solidFill>
                  <a:srgbClr val="001F5F"/>
                </a:solidFill>
              </a:rPr>
              <a:t>acidic</a:t>
            </a:r>
            <a:r>
              <a:rPr spc="-5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3810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685800"/>
            <a:ext cx="54077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Hell- </a:t>
            </a:r>
            <a:r>
              <a:rPr lang="en-US" sz="3200" dirty="0" err="1" smtClean="0">
                <a:solidFill>
                  <a:srgbClr val="7030A0"/>
                </a:solidFill>
              </a:rPr>
              <a:t>Volhard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smtClean="0">
                <a:solidFill>
                  <a:srgbClr val="7030A0"/>
                </a:solidFill>
              </a:rPr>
              <a:t>Zelinsky</a:t>
            </a:r>
            <a:r>
              <a:rPr lang="en-US" sz="3200" dirty="0" smtClean="0">
                <a:solidFill>
                  <a:srgbClr val="7030A0"/>
                </a:solidFill>
              </a:rPr>
              <a:t> Reaction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0911" y="472440"/>
            <a:ext cx="5645468" cy="1231900"/>
            <a:chOff x="574548" y="472440"/>
            <a:chExt cx="7527290" cy="1231900"/>
          </a:xfrm>
        </p:grpSpPr>
        <p:sp>
          <p:nvSpPr>
            <p:cNvPr id="3" name="object 3"/>
            <p:cNvSpPr/>
            <p:nvPr/>
          </p:nvSpPr>
          <p:spPr>
            <a:xfrm>
              <a:off x="574548" y="472440"/>
              <a:ext cx="1597152" cy="12313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43228" y="472440"/>
              <a:ext cx="899160" cy="12313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613915" y="472440"/>
              <a:ext cx="2462784" cy="12313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48227" y="472440"/>
              <a:ext cx="899160" cy="12313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18915" y="472440"/>
              <a:ext cx="2503932" cy="123139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19344" y="472440"/>
              <a:ext cx="2682240" cy="123139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2822066" y="1825626"/>
            <a:ext cx="160020" cy="416559"/>
          </a:xfrm>
          <a:custGeom>
            <a:avLst/>
            <a:gdLst/>
            <a:ahLst/>
            <a:cxnLst/>
            <a:rect l="l" t="t" r="r" b="b"/>
            <a:pathLst>
              <a:path w="213360" h="416560">
                <a:moveTo>
                  <a:pt x="213360" y="0"/>
                </a:moveTo>
                <a:lnTo>
                  <a:pt x="0" y="0"/>
                </a:lnTo>
                <a:lnTo>
                  <a:pt x="0" y="416051"/>
                </a:lnTo>
                <a:lnTo>
                  <a:pt x="213360" y="416051"/>
                </a:lnTo>
                <a:lnTo>
                  <a:pt x="21336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59384" y="1795018"/>
            <a:ext cx="7378541" cy="160697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indent="2604770" algn="just">
              <a:lnSpc>
                <a:spcPct val="89800"/>
              </a:lnSpc>
              <a:spcBef>
                <a:spcPts val="434"/>
              </a:spcBef>
            </a:pPr>
            <a:r>
              <a:rPr sz="2800" spc="160" dirty="0">
                <a:latin typeface="DejaVu Sans Condensed"/>
                <a:cs typeface="DejaVu Sans Condensed"/>
              </a:rPr>
              <a:t>𝛼 </a:t>
            </a:r>
            <a:r>
              <a:rPr sz="2800" spc="-25" dirty="0">
                <a:latin typeface="DejaVu Sans Condensed"/>
                <a:cs typeface="DejaVu Sans Condensed"/>
              </a:rPr>
              <a:t>− </a:t>
            </a:r>
            <a:r>
              <a:rPr sz="2800" spc="-10" dirty="0">
                <a:latin typeface="Carlito"/>
                <a:cs typeface="Carlito"/>
              </a:rPr>
              <a:t>substitution </a:t>
            </a:r>
            <a:r>
              <a:rPr sz="2800" spc="-15" dirty="0">
                <a:latin typeface="Carlito"/>
                <a:cs typeface="Carlito"/>
              </a:rPr>
              <a:t>occurs </a:t>
            </a:r>
            <a:r>
              <a:rPr sz="2800" spc="-10" dirty="0">
                <a:latin typeface="Carlito"/>
                <a:cs typeface="Carlito"/>
              </a:rPr>
              <a:t>because </a:t>
            </a:r>
            <a:r>
              <a:rPr sz="2800" spc="-5" dirty="0">
                <a:latin typeface="Carlito"/>
                <a:cs typeface="Carlito"/>
              </a:rPr>
              <a:t>an </a:t>
            </a:r>
            <a:r>
              <a:rPr sz="2800" spc="-5" dirty="0">
                <a:solidFill>
                  <a:srgbClr val="00AFEF"/>
                </a:solidFill>
                <a:latin typeface="Carlito"/>
                <a:cs typeface="Carlito"/>
              </a:rPr>
              <a:t>acyl </a:t>
            </a:r>
            <a:r>
              <a:rPr sz="2800" spc="-15" dirty="0">
                <a:solidFill>
                  <a:srgbClr val="00AFEF"/>
                </a:solidFill>
                <a:latin typeface="Carlito"/>
                <a:cs typeface="Carlito"/>
              </a:rPr>
              <a:t>bromide</a:t>
            </a:r>
            <a:r>
              <a:rPr sz="2800" spc="-15" dirty="0">
                <a:latin typeface="Carlito"/>
                <a:cs typeface="Carlito"/>
              </a:rPr>
              <a:t>,  </a:t>
            </a:r>
            <a:r>
              <a:rPr sz="2800" spc="-20" dirty="0">
                <a:latin typeface="Carlito"/>
                <a:cs typeface="Carlito"/>
              </a:rPr>
              <a:t>rather </a:t>
            </a:r>
            <a:r>
              <a:rPr sz="2800" spc="-5" dirty="0">
                <a:latin typeface="Carlito"/>
                <a:cs typeface="Carlito"/>
              </a:rPr>
              <a:t>than a </a:t>
            </a:r>
            <a:r>
              <a:rPr sz="2800" spc="-15" dirty="0">
                <a:latin typeface="Carlito"/>
                <a:cs typeface="Carlito"/>
              </a:rPr>
              <a:t>carboxylic </a:t>
            </a:r>
            <a:r>
              <a:rPr sz="2800" spc="-5" dirty="0">
                <a:latin typeface="Carlito"/>
                <a:cs typeface="Carlito"/>
              </a:rPr>
              <a:t>acid, is the </a:t>
            </a:r>
            <a:r>
              <a:rPr sz="2800" spc="-10" dirty="0">
                <a:latin typeface="Carlito"/>
                <a:cs typeface="Carlito"/>
              </a:rPr>
              <a:t>compound that </a:t>
            </a:r>
            <a:r>
              <a:rPr sz="2800" spc="-15" dirty="0">
                <a:latin typeface="Carlito"/>
                <a:cs typeface="Carlito"/>
              </a:rPr>
              <a:t>undergoes </a:t>
            </a:r>
            <a:r>
              <a:rPr sz="2800" spc="-5" dirty="0">
                <a:latin typeface="Carlito"/>
                <a:cs typeface="Carlito"/>
              </a:rPr>
              <a:t>alpha  </a:t>
            </a:r>
            <a:r>
              <a:rPr sz="2800" spc="-10" dirty="0">
                <a:latin typeface="Carlito"/>
                <a:cs typeface="Carlito"/>
              </a:rPr>
              <a:t>substitution.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66707" y="3924134"/>
            <a:ext cx="84442" cy="2346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81250" y="4210989"/>
            <a:ext cx="57626" cy="636270"/>
          </a:xfrm>
          <a:custGeom>
            <a:avLst/>
            <a:gdLst/>
            <a:ahLst/>
            <a:cxnLst/>
            <a:rect l="l" t="t" r="r" b="b"/>
            <a:pathLst>
              <a:path w="76835" h="636270">
                <a:moveTo>
                  <a:pt x="16141" y="6959"/>
                </a:moveTo>
                <a:lnTo>
                  <a:pt x="12522" y="0"/>
                </a:lnTo>
                <a:lnTo>
                  <a:pt x="3619" y="0"/>
                </a:lnTo>
                <a:lnTo>
                  <a:pt x="0" y="6959"/>
                </a:lnTo>
                <a:lnTo>
                  <a:pt x="0" y="628840"/>
                </a:lnTo>
                <a:lnTo>
                  <a:pt x="3619" y="635800"/>
                </a:lnTo>
                <a:lnTo>
                  <a:pt x="12522" y="635800"/>
                </a:lnTo>
                <a:lnTo>
                  <a:pt x="16141" y="628840"/>
                </a:lnTo>
                <a:lnTo>
                  <a:pt x="16141" y="6959"/>
                </a:lnTo>
                <a:close/>
              </a:path>
              <a:path w="76835" h="636270">
                <a:moveTo>
                  <a:pt x="76644" y="6959"/>
                </a:moveTo>
                <a:lnTo>
                  <a:pt x="73025" y="0"/>
                </a:lnTo>
                <a:lnTo>
                  <a:pt x="64122" y="0"/>
                </a:lnTo>
                <a:lnTo>
                  <a:pt x="60502" y="6959"/>
                </a:lnTo>
                <a:lnTo>
                  <a:pt x="60502" y="628840"/>
                </a:lnTo>
                <a:lnTo>
                  <a:pt x="64122" y="635800"/>
                </a:lnTo>
                <a:lnTo>
                  <a:pt x="73025" y="635800"/>
                </a:lnTo>
                <a:lnTo>
                  <a:pt x="76644" y="628840"/>
                </a:lnTo>
                <a:lnTo>
                  <a:pt x="76644" y="6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96393" y="5870526"/>
            <a:ext cx="69266" cy="2267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25789" y="5182159"/>
            <a:ext cx="12383" cy="639445"/>
          </a:xfrm>
          <a:custGeom>
            <a:avLst/>
            <a:gdLst/>
            <a:ahLst/>
            <a:cxnLst/>
            <a:rect l="l" t="t" r="r" b="b"/>
            <a:pathLst>
              <a:path w="16510" h="639445">
                <a:moveTo>
                  <a:pt x="12521" y="0"/>
                </a:moveTo>
                <a:lnTo>
                  <a:pt x="3613" y="0"/>
                </a:lnTo>
                <a:lnTo>
                  <a:pt x="0" y="6960"/>
                </a:lnTo>
                <a:lnTo>
                  <a:pt x="0" y="632071"/>
                </a:lnTo>
                <a:lnTo>
                  <a:pt x="3613" y="639031"/>
                </a:lnTo>
                <a:lnTo>
                  <a:pt x="12521" y="639031"/>
                </a:lnTo>
                <a:lnTo>
                  <a:pt x="16134" y="632071"/>
                </a:lnTo>
                <a:lnTo>
                  <a:pt x="16134" y="69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1821313" y="4895307"/>
            <a:ext cx="1768793" cy="234950"/>
            <a:chOff x="2428418" y="4895307"/>
            <a:chExt cx="2358390" cy="234950"/>
          </a:xfrm>
        </p:grpSpPr>
        <p:sp>
          <p:nvSpPr>
            <p:cNvPr id="17" name="object 17"/>
            <p:cNvSpPr/>
            <p:nvPr/>
          </p:nvSpPr>
          <p:spPr>
            <a:xfrm>
              <a:off x="3559781" y="4895468"/>
              <a:ext cx="104085" cy="23450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179684" y="4895307"/>
              <a:ext cx="112589" cy="23466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694085" y="4988798"/>
              <a:ext cx="458470" cy="40640"/>
            </a:xfrm>
            <a:custGeom>
              <a:avLst/>
              <a:gdLst/>
              <a:ahLst/>
              <a:cxnLst/>
              <a:rect l="l" t="t" r="r" b="b"/>
              <a:pathLst>
                <a:path w="458470" h="40639">
                  <a:moveTo>
                    <a:pt x="454493" y="0"/>
                  </a:moveTo>
                  <a:lnTo>
                    <a:pt x="3579" y="9064"/>
                  </a:lnTo>
                  <a:lnTo>
                    <a:pt x="0" y="16121"/>
                  </a:lnTo>
                  <a:lnTo>
                    <a:pt x="100" y="33278"/>
                  </a:lnTo>
                  <a:lnTo>
                    <a:pt x="3747" y="40141"/>
                  </a:lnTo>
                  <a:lnTo>
                    <a:pt x="454661" y="31077"/>
                  </a:lnTo>
                  <a:lnTo>
                    <a:pt x="458191" y="24052"/>
                  </a:lnTo>
                  <a:lnTo>
                    <a:pt x="458023" y="68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55572" y="4895468"/>
              <a:ext cx="104085" cy="234505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89860" y="4988766"/>
              <a:ext cx="342900" cy="40640"/>
            </a:xfrm>
            <a:custGeom>
              <a:avLst/>
              <a:gdLst/>
              <a:ahLst/>
              <a:cxnLst/>
              <a:rect l="l" t="t" r="r" b="b"/>
              <a:pathLst>
                <a:path w="342900" h="40639">
                  <a:moveTo>
                    <a:pt x="3781" y="0"/>
                  </a:moveTo>
                  <a:lnTo>
                    <a:pt x="117" y="6862"/>
                  </a:lnTo>
                  <a:lnTo>
                    <a:pt x="0" y="24020"/>
                  </a:lnTo>
                  <a:lnTo>
                    <a:pt x="3563" y="31077"/>
                  </a:lnTo>
                  <a:lnTo>
                    <a:pt x="338542" y="40206"/>
                  </a:lnTo>
                  <a:lnTo>
                    <a:pt x="342206" y="33375"/>
                  </a:lnTo>
                  <a:lnTo>
                    <a:pt x="342323" y="16186"/>
                  </a:lnTo>
                  <a:lnTo>
                    <a:pt x="338760" y="91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94301" y="4899353"/>
              <a:ext cx="92270" cy="22676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324212" y="4988895"/>
              <a:ext cx="343535" cy="31115"/>
            </a:xfrm>
            <a:custGeom>
              <a:avLst/>
              <a:gdLst/>
              <a:ahLst/>
              <a:cxnLst/>
              <a:rect l="l" t="t" r="r" b="b"/>
              <a:pathLst>
                <a:path w="343535" h="31114">
                  <a:moveTo>
                    <a:pt x="339836" y="0"/>
                  </a:moveTo>
                  <a:lnTo>
                    <a:pt x="3697" y="0"/>
                  </a:lnTo>
                  <a:lnTo>
                    <a:pt x="0" y="6960"/>
                  </a:lnTo>
                  <a:lnTo>
                    <a:pt x="0" y="24117"/>
                  </a:lnTo>
                  <a:lnTo>
                    <a:pt x="3697" y="31077"/>
                  </a:lnTo>
                  <a:lnTo>
                    <a:pt x="339836" y="31077"/>
                  </a:lnTo>
                  <a:lnTo>
                    <a:pt x="343534" y="24117"/>
                  </a:lnTo>
                  <a:lnTo>
                    <a:pt x="343534" y="69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28418" y="4899353"/>
              <a:ext cx="103764" cy="226768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62019" y="4988798"/>
              <a:ext cx="466090" cy="40640"/>
            </a:xfrm>
            <a:custGeom>
              <a:avLst/>
              <a:gdLst/>
              <a:ahLst/>
              <a:cxnLst/>
              <a:rect l="l" t="t" r="r" b="b"/>
              <a:pathLst>
                <a:path w="466089" h="40639">
                  <a:moveTo>
                    <a:pt x="3747" y="0"/>
                  </a:moveTo>
                  <a:lnTo>
                    <a:pt x="100" y="6895"/>
                  </a:lnTo>
                  <a:lnTo>
                    <a:pt x="0" y="24052"/>
                  </a:lnTo>
                  <a:lnTo>
                    <a:pt x="3579" y="31077"/>
                  </a:lnTo>
                  <a:lnTo>
                    <a:pt x="462191" y="40141"/>
                  </a:lnTo>
                  <a:lnTo>
                    <a:pt x="465838" y="33278"/>
                  </a:lnTo>
                  <a:lnTo>
                    <a:pt x="465939" y="16121"/>
                  </a:lnTo>
                  <a:lnTo>
                    <a:pt x="462359" y="90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/>
          <p:nvPr/>
        </p:nvSpPr>
        <p:spPr>
          <a:xfrm>
            <a:off x="2296393" y="3928180"/>
            <a:ext cx="69266" cy="22676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24869" y="4210307"/>
            <a:ext cx="13335" cy="636905"/>
          </a:xfrm>
          <a:custGeom>
            <a:avLst/>
            <a:gdLst/>
            <a:ahLst/>
            <a:cxnLst/>
            <a:rect l="l" t="t" r="r" b="b"/>
            <a:pathLst>
              <a:path w="17780" h="636904">
                <a:moveTo>
                  <a:pt x="13781" y="64"/>
                </a:moveTo>
                <a:lnTo>
                  <a:pt x="4873" y="0"/>
                </a:lnTo>
                <a:lnTo>
                  <a:pt x="1243" y="6927"/>
                </a:lnTo>
                <a:lnTo>
                  <a:pt x="0" y="629449"/>
                </a:lnTo>
                <a:lnTo>
                  <a:pt x="3596" y="636442"/>
                </a:lnTo>
                <a:lnTo>
                  <a:pt x="12504" y="636506"/>
                </a:lnTo>
                <a:lnTo>
                  <a:pt x="16134" y="629579"/>
                </a:lnTo>
                <a:lnTo>
                  <a:pt x="17378" y="70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3869260" y="4921982"/>
            <a:ext cx="1393508" cy="170815"/>
            <a:chOff x="5159013" y="4921981"/>
            <a:chExt cx="1858010" cy="170815"/>
          </a:xfrm>
        </p:grpSpPr>
        <p:sp>
          <p:nvSpPr>
            <p:cNvPr id="29" name="object 29"/>
            <p:cNvSpPr/>
            <p:nvPr/>
          </p:nvSpPr>
          <p:spPr>
            <a:xfrm>
              <a:off x="5159006" y="4993754"/>
              <a:ext cx="1711960" cy="31115"/>
            </a:xfrm>
            <a:custGeom>
              <a:avLst/>
              <a:gdLst/>
              <a:ahLst/>
              <a:cxnLst/>
              <a:rect l="l" t="t" r="r" b="b"/>
              <a:pathLst>
                <a:path w="1711959" h="31114">
                  <a:moveTo>
                    <a:pt x="1711452" y="0"/>
                  </a:moveTo>
                  <a:lnTo>
                    <a:pt x="0" y="0"/>
                  </a:lnTo>
                  <a:lnTo>
                    <a:pt x="0" y="31076"/>
                  </a:lnTo>
                  <a:lnTo>
                    <a:pt x="1711452" y="31076"/>
                  </a:lnTo>
                  <a:lnTo>
                    <a:pt x="171145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846767" y="4921981"/>
              <a:ext cx="169825" cy="170796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/>
          <p:nvPr/>
        </p:nvSpPr>
        <p:spPr>
          <a:xfrm>
            <a:off x="3914756" y="4449508"/>
            <a:ext cx="85248" cy="260350"/>
          </a:xfrm>
          <a:custGeom>
            <a:avLst/>
            <a:gdLst/>
            <a:ahLst/>
            <a:cxnLst/>
            <a:rect l="l" t="t" r="r" b="b"/>
            <a:pathLst>
              <a:path w="113664" h="260350">
                <a:moveTo>
                  <a:pt x="51104" y="248069"/>
                </a:moveTo>
                <a:lnTo>
                  <a:pt x="34798" y="0"/>
                </a:lnTo>
                <a:lnTo>
                  <a:pt x="31597" y="0"/>
                </a:lnTo>
                <a:lnTo>
                  <a:pt x="0" y="29654"/>
                </a:lnTo>
                <a:lnTo>
                  <a:pt x="1524" y="35382"/>
                </a:lnTo>
                <a:lnTo>
                  <a:pt x="5715" y="31572"/>
                </a:lnTo>
                <a:lnTo>
                  <a:pt x="9080" y="29654"/>
                </a:lnTo>
                <a:lnTo>
                  <a:pt x="12941" y="29654"/>
                </a:lnTo>
                <a:lnTo>
                  <a:pt x="14465" y="30594"/>
                </a:lnTo>
                <a:lnTo>
                  <a:pt x="16814" y="34251"/>
                </a:lnTo>
                <a:lnTo>
                  <a:pt x="17653" y="37172"/>
                </a:lnTo>
                <a:lnTo>
                  <a:pt x="18427" y="46164"/>
                </a:lnTo>
                <a:lnTo>
                  <a:pt x="18935" y="63677"/>
                </a:lnTo>
                <a:lnTo>
                  <a:pt x="18935" y="220992"/>
                </a:lnTo>
                <a:lnTo>
                  <a:pt x="2362" y="248069"/>
                </a:lnTo>
                <a:lnTo>
                  <a:pt x="2362" y="254901"/>
                </a:lnTo>
                <a:lnTo>
                  <a:pt x="51104" y="254901"/>
                </a:lnTo>
                <a:lnTo>
                  <a:pt x="51104" y="248069"/>
                </a:lnTo>
                <a:close/>
              </a:path>
              <a:path w="113664" h="260350">
                <a:moveTo>
                  <a:pt x="113118" y="233959"/>
                </a:moveTo>
                <a:lnTo>
                  <a:pt x="112102" y="229133"/>
                </a:lnTo>
                <a:lnTo>
                  <a:pt x="107911" y="221170"/>
                </a:lnTo>
                <a:lnTo>
                  <a:pt x="105384" y="219163"/>
                </a:lnTo>
                <a:lnTo>
                  <a:pt x="99504" y="219163"/>
                </a:lnTo>
                <a:lnTo>
                  <a:pt x="96977" y="221145"/>
                </a:lnTo>
                <a:lnTo>
                  <a:pt x="92951" y="228968"/>
                </a:lnTo>
                <a:lnTo>
                  <a:pt x="91770" y="233832"/>
                </a:lnTo>
                <a:lnTo>
                  <a:pt x="91770" y="245262"/>
                </a:lnTo>
                <a:lnTo>
                  <a:pt x="92951" y="250075"/>
                </a:lnTo>
                <a:lnTo>
                  <a:pt x="96977" y="258038"/>
                </a:lnTo>
                <a:lnTo>
                  <a:pt x="99504" y="260057"/>
                </a:lnTo>
                <a:lnTo>
                  <a:pt x="105384" y="260057"/>
                </a:lnTo>
                <a:lnTo>
                  <a:pt x="107911" y="258038"/>
                </a:lnTo>
                <a:lnTo>
                  <a:pt x="112102" y="250075"/>
                </a:lnTo>
                <a:lnTo>
                  <a:pt x="113118" y="245262"/>
                </a:lnTo>
                <a:lnTo>
                  <a:pt x="113118" y="233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89094" y="4454686"/>
            <a:ext cx="279710" cy="34848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4423637" y="4442513"/>
            <a:ext cx="169545" cy="342900"/>
            <a:chOff x="5898183" y="4442513"/>
            <a:chExt cx="226060" cy="342900"/>
          </a:xfrm>
        </p:grpSpPr>
        <p:sp>
          <p:nvSpPr>
            <p:cNvPr id="34" name="object 34"/>
            <p:cNvSpPr/>
            <p:nvPr/>
          </p:nvSpPr>
          <p:spPr>
            <a:xfrm>
              <a:off x="5898183" y="4442513"/>
              <a:ext cx="53340" cy="342900"/>
            </a:xfrm>
            <a:custGeom>
              <a:avLst/>
              <a:gdLst/>
              <a:ahLst/>
              <a:cxnLst/>
              <a:rect l="l" t="t" r="r" b="b"/>
              <a:pathLst>
                <a:path w="53339" h="342900">
                  <a:moveTo>
                    <a:pt x="52773" y="0"/>
                  </a:moveTo>
                  <a:lnTo>
                    <a:pt x="22474" y="45450"/>
                  </a:lnTo>
                  <a:lnTo>
                    <a:pt x="8224" y="91459"/>
                  </a:lnTo>
                  <a:lnTo>
                    <a:pt x="913" y="143536"/>
                  </a:lnTo>
                  <a:lnTo>
                    <a:pt x="0" y="171444"/>
                  </a:lnTo>
                  <a:lnTo>
                    <a:pt x="470" y="190794"/>
                  </a:lnTo>
                  <a:lnTo>
                    <a:pt x="7395" y="246775"/>
                  </a:lnTo>
                  <a:lnTo>
                    <a:pt x="22143" y="295817"/>
                  </a:lnTo>
                  <a:lnTo>
                    <a:pt x="45872" y="335237"/>
                  </a:lnTo>
                  <a:lnTo>
                    <a:pt x="52773" y="342532"/>
                  </a:lnTo>
                  <a:lnTo>
                    <a:pt x="52773" y="335734"/>
                  </a:lnTo>
                  <a:lnTo>
                    <a:pt x="48109" y="329201"/>
                  </a:lnTo>
                  <a:lnTo>
                    <a:pt x="43950" y="322514"/>
                  </a:lnTo>
                  <a:lnTo>
                    <a:pt x="27563" y="279082"/>
                  </a:lnTo>
                  <a:lnTo>
                    <a:pt x="21512" y="238293"/>
                  </a:lnTo>
                  <a:lnTo>
                    <a:pt x="18676" y="185918"/>
                  </a:lnTo>
                  <a:lnTo>
                    <a:pt x="18487" y="166653"/>
                  </a:lnTo>
                  <a:lnTo>
                    <a:pt x="18710" y="148703"/>
                  </a:lnTo>
                  <a:lnTo>
                    <a:pt x="22185" y="97052"/>
                  </a:lnTo>
                  <a:lnTo>
                    <a:pt x="29913" y="53586"/>
                  </a:lnTo>
                  <a:lnTo>
                    <a:pt x="47130" y="14577"/>
                  </a:lnTo>
                  <a:lnTo>
                    <a:pt x="52773" y="7737"/>
                  </a:lnTo>
                  <a:lnTo>
                    <a:pt x="5277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63151" y="4530728"/>
              <a:ext cx="160580" cy="17882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4634901" y="4442513"/>
            <a:ext cx="160496" cy="342900"/>
            <a:chOff x="6179867" y="4442513"/>
            <a:chExt cx="213995" cy="342900"/>
          </a:xfrm>
        </p:grpSpPr>
        <p:sp>
          <p:nvSpPr>
            <p:cNvPr id="37" name="object 37"/>
            <p:cNvSpPr/>
            <p:nvPr/>
          </p:nvSpPr>
          <p:spPr>
            <a:xfrm>
              <a:off x="6179867" y="4454685"/>
              <a:ext cx="98824" cy="24972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292799" y="4442523"/>
              <a:ext cx="101600" cy="342900"/>
            </a:xfrm>
            <a:custGeom>
              <a:avLst/>
              <a:gdLst/>
              <a:ahLst/>
              <a:cxnLst/>
              <a:rect l="l" t="t" r="r" b="b"/>
              <a:pathLst>
                <a:path w="101600" h="342900">
                  <a:moveTo>
                    <a:pt x="52781" y="171081"/>
                  </a:moveTo>
                  <a:lnTo>
                    <a:pt x="50914" y="132613"/>
                  </a:lnTo>
                  <a:lnTo>
                    <a:pt x="41224" y="78155"/>
                  </a:lnTo>
                  <a:lnTo>
                    <a:pt x="24206" y="32600"/>
                  </a:lnTo>
                  <a:lnTo>
                    <a:pt x="0" y="0"/>
                  </a:lnTo>
                  <a:lnTo>
                    <a:pt x="0" y="7734"/>
                  </a:lnTo>
                  <a:lnTo>
                    <a:pt x="4673" y="14262"/>
                  </a:lnTo>
                  <a:lnTo>
                    <a:pt x="8826" y="20955"/>
                  </a:lnTo>
                  <a:lnTo>
                    <a:pt x="25209" y="64287"/>
                  </a:lnTo>
                  <a:lnTo>
                    <a:pt x="31267" y="104978"/>
                  </a:lnTo>
                  <a:lnTo>
                    <a:pt x="34099" y="157429"/>
                  </a:lnTo>
                  <a:lnTo>
                    <a:pt x="34290" y="176618"/>
                  </a:lnTo>
                  <a:lnTo>
                    <a:pt x="34061" y="194576"/>
                  </a:lnTo>
                  <a:lnTo>
                    <a:pt x="30594" y="246316"/>
                  </a:lnTo>
                  <a:lnTo>
                    <a:pt x="22885" y="289826"/>
                  </a:lnTo>
                  <a:lnTo>
                    <a:pt x="5651" y="328815"/>
                  </a:lnTo>
                  <a:lnTo>
                    <a:pt x="0" y="335737"/>
                  </a:lnTo>
                  <a:lnTo>
                    <a:pt x="0" y="342531"/>
                  </a:lnTo>
                  <a:lnTo>
                    <a:pt x="30378" y="297078"/>
                  </a:lnTo>
                  <a:lnTo>
                    <a:pt x="44551" y="251079"/>
                  </a:lnTo>
                  <a:lnTo>
                    <a:pt x="51866" y="199009"/>
                  </a:lnTo>
                  <a:lnTo>
                    <a:pt x="52781" y="171081"/>
                  </a:lnTo>
                  <a:close/>
                </a:path>
                <a:path w="101600" h="342900">
                  <a:moveTo>
                    <a:pt x="101015" y="263702"/>
                  </a:moveTo>
                  <a:lnTo>
                    <a:pt x="89077" y="225044"/>
                  </a:lnTo>
                  <a:lnTo>
                    <a:pt x="81356" y="225044"/>
                  </a:lnTo>
                  <a:lnTo>
                    <a:pt x="78498" y="227190"/>
                  </a:lnTo>
                  <a:lnTo>
                    <a:pt x="73787" y="235800"/>
                  </a:lnTo>
                  <a:lnTo>
                    <a:pt x="72605" y="240944"/>
                  </a:lnTo>
                  <a:lnTo>
                    <a:pt x="72605" y="253212"/>
                  </a:lnTo>
                  <a:lnTo>
                    <a:pt x="73456" y="258140"/>
                  </a:lnTo>
                  <a:lnTo>
                    <a:pt x="77152" y="265252"/>
                  </a:lnTo>
                  <a:lnTo>
                    <a:pt x="79667" y="267042"/>
                  </a:lnTo>
                  <a:lnTo>
                    <a:pt x="85217" y="266484"/>
                  </a:lnTo>
                  <a:lnTo>
                    <a:pt x="90258" y="261696"/>
                  </a:lnTo>
                  <a:lnTo>
                    <a:pt x="91935" y="262242"/>
                  </a:lnTo>
                  <a:lnTo>
                    <a:pt x="92951" y="264934"/>
                  </a:lnTo>
                  <a:lnTo>
                    <a:pt x="93116" y="266903"/>
                  </a:lnTo>
                  <a:lnTo>
                    <a:pt x="92798" y="276504"/>
                  </a:lnTo>
                  <a:lnTo>
                    <a:pt x="79171" y="312394"/>
                  </a:lnTo>
                  <a:lnTo>
                    <a:pt x="72605" y="316560"/>
                  </a:lnTo>
                  <a:lnTo>
                    <a:pt x="72605" y="324662"/>
                  </a:lnTo>
                  <a:lnTo>
                    <a:pt x="97180" y="290664"/>
                  </a:lnTo>
                  <a:lnTo>
                    <a:pt x="100596" y="273024"/>
                  </a:lnTo>
                  <a:lnTo>
                    <a:pt x="101015" y="26370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4844146" y="4454686"/>
            <a:ext cx="200423" cy="34518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52030" y="5372125"/>
            <a:ext cx="99060" cy="260350"/>
          </a:xfrm>
          <a:custGeom>
            <a:avLst/>
            <a:gdLst/>
            <a:ahLst/>
            <a:cxnLst/>
            <a:rect l="l" t="t" r="r" b="b"/>
            <a:pathLst>
              <a:path w="132079" h="260350">
                <a:moveTo>
                  <a:pt x="85547" y="206832"/>
                </a:moveTo>
                <a:lnTo>
                  <a:pt x="82016" y="206832"/>
                </a:lnTo>
                <a:lnTo>
                  <a:pt x="80340" y="212331"/>
                </a:lnTo>
                <a:lnTo>
                  <a:pt x="78486" y="216611"/>
                </a:lnTo>
                <a:lnTo>
                  <a:pt x="73952" y="222631"/>
                </a:lnTo>
                <a:lnTo>
                  <a:pt x="71424" y="224637"/>
                </a:lnTo>
                <a:lnTo>
                  <a:pt x="65887" y="226580"/>
                </a:lnTo>
                <a:lnTo>
                  <a:pt x="61175" y="227088"/>
                </a:lnTo>
                <a:lnTo>
                  <a:pt x="20332" y="227088"/>
                </a:lnTo>
                <a:lnTo>
                  <a:pt x="24460" y="219443"/>
                </a:lnTo>
                <a:lnTo>
                  <a:pt x="50088" y="166687"/>
                </a:lnTo>
                <a:lnTo>
                  <a:pt x="69011" y="118643"/>
                </a:lnTo>
                <a:lnTo>
                  <a:pt x="77368" y="75057"/>
                </a:lnTo>
                <a:lnTo>
                  <a:pt x="77647" y="65582"/>
                </a:lnTo>
                <a:lnTo>
                  <a:pt x="76987" y="52755"/>
                </a:lnTo>
                <a:lnTo>
                  <a:pt x="61442" y="10985"/>
                </a:lnTo>
                <a:lnTo>
                  <a:pt x="40678" y="0"/>
                </a:lnTo>
                <a:lnTo>
                  <a:pt x="33642" y="1143"/>
                </a:lnTo>
                <a:lnTo>
                  <a:pt x="8001" y="40436"/>
                </a:lnTo>
                <a:lnTo>
                  <a:pt x="3695" y="70535"/>
                </a:lnTo>
                <a:lnTo>
                  <a:pt x="7226" y="70535"/>
                </a:lnTo>
                <a:lnTo>
                  <a:pt x="9347" y="60769"/>
                </a:lnTo>
                <a:lnTo>
                  <a:pt x="11912" y="52247"/>
                </a:lnTo>
                <a:lnTo>
                  <a:pt x="14960" y="44983"/>
                </a:lnTo>
                <a:lnTo>
                  <a:pt x="18491" y="38976"/>
                </a:lnTo>
                <a:lnTo>
                  <a:pt x="23533" y="31788"/>
                </a:lnTo>
                <a:lnTo>
                  <a:pt x="29248" y="28194"/>
                </a:lnTo>
                <a:lnTo>
                  <a:pt x="42684" y="28194"/>
                </a:lnTo>
                <a:lnTo>
                  <a:pt x="60871" y="71170"/>
                </a:lnTo>
                <a:lnTo>
                  <a:pt x="61341" y="82524"/>
                </a:lnTo>
                <a:lnTo>
                  <a:pt x="60464" y="98488"/>
                </a:lnTo>
                <a:lnTo>
                  <a:pt x="47561" y="151218"/>
                </a:lnTo>
                <a:lnTo>
                  <a:pt x="28765" y="194208"/>
                </a:lnTo>
                <a:lnTo>
                  <a:pt x="0" y="248069"/>
                </a:lnTo>
                <a:lnTo>
                  <a:pt x="0" y="254901"/>
                </a:lnTo>
                <a:lnTo>
                  <a:pt x="76466" y="254901"/>
                </a:lnTo>
                <a:lnTo>
                  <a:pt x="85547" y="206832"/>
                </a:lnTo>
                <a:close/>
              </a:path>
              <a:path w="132079" h="260350">
                <a:moveTo>
                  <a:pt x="131762" y="233959"/>
                </a:moveTo>
                <a:lnTo>
                  <a:pt x="130759" y="229133"/>
                </a:lnTo>
                <a:lnTo>
                  <a:pt x="126555" y="221170"/>
                </a:lnTo>
                <a:lnTo>
                  <a:pt x="124040" y="219163"/>
                </a:lnTo>
                <a:lnTo>
                  <a:pt x="118148" y="219163"/>
                </a:lnTo>
                <a:lnTo>
                  <a:pt x="115633" y="221132"/>
                </a:lnTo>
                <a:lnTo>
                  <a:pt x="111594" y="228968"/>
                </a:lnTo>
                <a:lnTo>
                  <a:pt x="110426" y="233832"/>
                </a:lnTo>
                <a:lnTo>
                  <a:pt x="110426" y="245249"/>
                </a:lnTo>
                <a:lnTo>
                  <a:pt x="111594" y="250075"/>
                </a:lnTo>
                <a:lnTo>
                  <a:pt x="115633" y="258038"/>
                </a:lnTo>
                <a:lnTo>
                  <a:pt x="118148" y="260045"/>
                </a:lnTo>
                <a:lnTo>
                  <a:pt x="124040" y="260045"/>
                </a:lnTo>
                <a:lnTo>
                  <a:pt x="126555" y="258038"/>
                </a:lnTo>
                <a:lnTo>
                  <a:pt x="130759" y="250075"/>
                </a:lnTo>
                <a:lnTo>
                  <a:pt x="131762" y="245249"/>
                </a:lnTo>
                <a:lnTo>
                  <a:pt x="131762" y="233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1" name="object 41"/>
          <p:cNvGrpSpPr/>
          <p:nvPr/>
        </p:nvGrpSpPr>
        <p:grpSpPr>
          <a:xfrm>
            <a:off x="4240483" y="5371571"/>
            <a:ext cx="263843" cy="351155"/>
            <a:chOff x="5653977" y="5371570"/>
            <a:chExt cx="351790" cy="351155"/>
          </a:xfrm>
        </p:grpSpPr>
        <p:sp>
          <p:nvSpPr>
            <p:cNvPr id="42" name="object 42"/>
            <p:cNvSpPr/>
            <p:nvPr/>
          </p:nvSpPr>
          <p:spPr>
            <a:xfrm>
              <a:off x="5653977" y="5377300"/>
              <a:ext cx="209078" cy="345187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878518" y="5371570"/>
              <a:ext cx="127000" cy="261620"/>
            </a:xfrm>
            <a:custGeom>
              <a:avLst/>
              <a:gdLst/>
              <a:ahLst/>
              <a:cxnLst/>
              <a:rect l="l" t="t" r="r" b="b"/>
              <a:pathLst>
                <a:path w="127000" h="261620">
                  <a:moveTo>
                    <a:pt x="64706" y="0"/>
                  </a:moveTo>
                  <a:lnTo>
                    <a:pt x="30625" y="18341"/>
                  </a:lnTo>
                  <a:lnTo>
                    <a:pt x="11841" y="52757"/>
                  </a:lnTo>
                  <a:lnTo>
                    <a:pt x="1382" y="100883"/>
                  </a:lnTo>
                  <a:lnTo>
                    <a:pt x="0" y="129651"/>
                  </a:lnTo>
                  <a:lnTo>
                    <a:pt x="1091" y="156348"/>
                  </a:lnTo>
                  <a:lnTo>
                    <a:pt x="10195" y="204772"/>
                  </a:lnTo>
                  <a:lnTo>
                    <a:pt x="27860" y="240539"/>
                  </a:lnTo>
                  <a:lnTo>
                    <a:pt x="63194" y="261148"/>
                  </a:lnTo>
                  <a:lnTo>
                    <a:pt x="75951" y="258799"/>
                  </a:lnTo>
                  <a:lnTo>
                    <a:pt x="87732" y="251752"/>
                  </a:lnTo>
                  <a:lnTo>
                    <a:pt x="91109" y="248069"/>
                  </a:lnTo>
                  <a:lnTo>
                    <a:pt x="63026" y="248069"/>
                  </a:lnTo>
                  <a:lnTo>
                    <a:pt x="54866" y="246503"/>
                  </a:lnTo>
                  <a:lnTo>
                    <a:pt x="29506" y="204772"/>
                  </a:lnTo>
                  <a:lnTo>
                    <a:pt x="22699" y="157728"/>
                  </a:lnTo>
                  <a:lnTo>
                    <a:pt x="21849" y="128907"/>
                  </a:lnTo>
                  <a:lnTo>
                    <a:pt x="22668" y="100883"/>
                  </a:lnTo>
                  <a:lnTo>
                    <a:pt x="29223" y="55591"/>
                  </a:lnTo>
                  <a:lnTo>
                    <a:pt x="47206" y="19682"/>
                  </a:lnTo>
                  <a:lnTo>
                    <a:pt x="62857" y="13466"/>
                  </a:lnTo>
                  <a:lnTo>
                    <a:pt x="92114" y="13466"/>
                  </a:lnTo>
                  <a:lnTo>
                    <a:pt x="88257" y="9230"/>
                  </a:lnTo>
                  <a:lnTo>
                    <a:pt x="76899" y="2307"/>
                  </a:lnTo>
                  <a:lnTo>
                    <a:pt x="64706" y="0"/>
                  </a:lnTo>
                  <a:close/>
                </a:path>
                <a:path w="127000" h="261620">
                  <a:moveTo>
                    <a:pt x="92114" y="13466"/>
                  </a:moveTo>
                  <a:lnTo>
                    <a:pt x="62857" y="13466"/>
                  </a:lnTo>
                  <a:lnTo>
                    <a:pt x="71655" y="15027"/>
                  </a:lnTo>
                  <a:lnTo>
                    <a:pt x="79412" y="19714"/>
                  </a:lnTo>
                  <a:lnTo>
                    <a:pt x="97669" y="56282"/>
                  </a:lnTo>
                  <a:lnTo>
                    <a:pt x="104224" y="104076"/>
                  </a:lnTo>
                  <a:lnTo>
                    <a:pt x="105043" y="134086"/>
                  </a:lnTo>
                  <a:lnTo>
                    <a:pt x="104313" y="161655"/>
                  </a:lnTo>
                  <a:lnTo>
                    <a:pt x="98378" y="204921"/>
                  </a:lnTo>
                  <a:lnTo>
                    <a:pt x="79643" y="241202"/>
                  </a:lnTo>
                  <a:lnTo>
                    <a:pt x="63026" y="248069"/>
                  </a:lnTo>
                  <a:lnTo>
                    <a:pt x="91109" y="248069"/>
                  </a:lnTo>
                  <a:lnTo>
                    <a:pt x="116398" y="203582"/>
                  </a:lnTo>
                  <a:lnTo>
                    <a:pt x="125726" y="156348"/>
                  </a:lnTo>
                  <a:lnTo>
                    <a:pt x="126884" y="128907"/>
                  </a:lnTo>
                  <a:lnTo>
                    <a:pt x="125752" y="102618"/>
                  </a:lnTo>
                  <a:lnTo>
                    <a:pt x="122312" y="78430"/>
                  </a:lnTo>
                  <a:lnTo>
                    <a:pt x="116540" y="56536"/>
                  </a:lnTo>
                  <a:lnTo>
                    <a:pt x="108404" y="36936"/>
                  </a:lnTo>
                  <a:lnTo>
                    <a:pt x="98764" y="20772"/>
                  </a:lnTo>
                  <a:lnTo>
                    <a:pt x="92114" y="134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/>
          <p:nvPr/>
        </p:nvSpPr>
        <p:spPr>
          <a:xfrm>
            <a:off x="6344304" y="3972692"/>
            <a:ext cx="84442" cy="23466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58786" y="4263440"/>
            <a:ext cx="57626" cy="632460"/>
          </a:xfrm>
          <a:custGeom>
            <a:avLst/>
            <a:gdLst/>
            <a:ahLst/>
            <a:cxnLst/>
            <a:rect l="l" t="t" r="r" b="b"/>
            <a:pathLst>
              <a:path w="76834" h="632460">
                <a:moveTo>
                  <a:pt x="16129" y="6959"/>
                </a:moveTo>
                <a:lnTo>
                  <a:pt x="12611" y="0"/>
                </a:lnTo>
                <a:lnTo>
                  <a:pt x="3695" y="0"/>
                </a:lnTo>
                <a:lnTo>
                  <a:pt x="0" y="6959"/>
                </a:lnTo>
                <a:lnTo>
                  <a:pt x="0" y="624941"/>
                </a:lnTo>
                <a:lnTo>
                  <a:pt x="3695" y="631901"/>
                </a:lnTo>
                <a:lnTo>
                  <a:pt x="12611" y="631901"/>
                </a:lnTo>
                <a:lnTo>
                  <a:pt x="16129" y="624941"/>
                </a:lnTo>
                <a:lnTo>
                  <a:pt x="16129" y="6959"/>
                </a:lnTo>
                <a:close/>
              </a:path>
              <a:path w="76834" h="632460">
                <a:moveTo>
                  <a:pt x="76644" y="6959"/>
                </a:moveTo>
                <a:lnTo>
                  <a:pt x="73113" y="0"/>
                </a:lnTo>
                <a:lnTo>
                  <a:pt x="64198" y="0"/>
                </a:lnTo>
                <a:lnTo>
                  <a:pt x="60502" y="6959"/>
                </a:lnTo>
                <a:lnTo>
                  <a:pt x="60502" y="624941"/>
                </a:lnTo>
                <a:lnTo>
                  <a:pt x="64198" y="631901"/>
                </a:lnTo>
                <a:lnTo>
                  <a:pt x="73113" y="631901"/>
                </a:lnTo>
                <a:lnTo>
                  <a:pt x="76644" y="624941"/>
                </a:lnTo>
                <a:lnTo>
                  <a:pt x="76644" y="6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6" name="object 46"/>
          <p:cNvGrpSpPr/>
          <p:nvPr/>
        </p:nvGrpSpPr>
        <p:grpSpPr>
          <a:xfrm>
            <a:off x="5975087" y="5919076"/>
            <a:ext cx="117634" cy="227329"/>
            <a:chOff x="7966782" y="5919075"/>
            <a:chExt cx="156845" cy="227329"/>
          </a:xfrm>
        </p:grpSpPr>
        <p:sp>
          <p:nvSpPr>
            <p:cNvPr id="47" name="object 47"/>
            <p:cNvSpPr/>
            <p:nvPr/>
          </p:nvSpPr>
          <p:spPr>
            <a:xfrm>
              <a:off x="7966782" y="5919075"/>
              <a:ext cx="88908" cy="226778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077204" y="5977860"/>
              <a:ext cx="46990" cy="168275"/>
            </a:xfrm>
            <a:custGeom>
              <a:avLst/>
              <a:gdLst/>
              <a:ahLst/>
              <a:cxnLst/>
              <a:rect l="l" t="t" r="r" b="b"/>
              <a:pathLst>
                <a:path w="46990" h="168275">
                  <a:moveTo>
                    <a:pt x="36303" y="0"/>
                  </a:moveTo>
                  <a:lnTo>
                    <a:pt x="28067" y="0"/>
                  </a:lnTo>
                  <a:lnTo>
                    <a:pt x="25042" y="1854"/>
                  </a:lnTo>
                  <a:lnTo>
                    <a:pt x="19327" y="9281"/>
                  </a:lnTo>
                  <a:lnTo>
                    <a:pt x="16302" y="16963"/>
                  </a:lnTo>
                  <a:lnTo>
                    <a:pt x="12941" y="28617"/>
                  </a:lnTo>
                  <a:lnTo>
                    <a:pt x="12941" y="3709"/>
                  </a:lnTo>
                  <a:lnTo>
                    <a:pt x="0" y="3709"/>
                  </a:lnTo>
                  <a:lnTo>
                    <a:pt x="0" y="167993"/>
                  </a:lnTo>
                  <a:lnTo>
                    <a:pt x="14453" y="167993"/>
                  </a:lnTo>
                  <a:lnTo>
                    <a:pt x="14608" y="73342"/>
                  </a:lnTo>
                  <a:lnTo>
                    <a:pt x="15801" y="57099"/>
                  </a:lnTo>
                  <a:lnTo>
                    <a:pt x="17983" y="43003"/>
                  </a:lnTo>
                  <a:lnTo>
                    <a:pt x="19664" y="37924"/>
                  </a:lnTo>
                  <a:lnTo>
                    <a:pt x="24706" y="30601"/>
                  </a:lnTo>
                  <a:lnTo>
                    <a:pt x="27563" y="28769"/>
                  </a:lnTo>
                  <a:lnTo>
                    <a:pt x="34286" y="28769"/>
                  </a:lnTo>
                  <a:lnTo>
                    <a:pt x="37815" y="30782"/>
                  </a:lnTo>
                  <a:lnTo>
                    <a:pt x="41345" y="34803"/>
                  </a:lnTo>
                  <a:lnTo>
                    <a:pt x="46387" y="8970"/>
                  </a:lnTo>
                  <a:lnTo>
                    <a:pt x="41345" y="2987"/>
                  </a:lnTo>
                  <a:lnTo>
                    <a:pt x="3630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/>
          <p:nvPr/>
        </p:nvSpPr>
        <p:spPr>
          <a:xfrm>
            <a:off x="6003322" y="5234603"/>
            <a:ext cx="12383" cy="639445"/>
          </a:xfrm>
          <a:custGeom>
            <a:avLst/>
            <a:gdLst/>
            <a:ahLst/>
            <a:cxnLst/>
            <a:rect l="l" t="t" r="r" b="b"/>
            <a:pathLst>
              <a:path w="16509" h="639445">
                <a:moveTo>
                  <a:pt x="12605" y="0"/>
                </a:moveTo>
                <a:lnTo>
                  <a:pt x="3697" y="0"/>
                </a:lnTo>
                <a:lnTo>
                  <a:pt x="0" y="6960"/>
                </a:lnTo>
                <a:lnTo>
                  <a:pt x="0" y="632071"/>
                </a:lnTo>
                <a:lnTo>
                  <a:pt x="3697" y="639031"/>
                </a:lnTo>
                <a:lnTo>
                  <a:pt x="12605" y="639031"/>
                </a:lnTo>
                <a:lnTo>
                  <a:pt x="16134" y="632071"/>
                </a:lnTo>
                <a:lnTo>
                  <a:pt x="16134" y="69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5498862" y="4943865"/>
            <a:ext cx="1768793" cy="234950"/>
            <a:chOff x="7331816" y="4943865"/>
            <a:chExt cx="2358390" cy="234950"/>
          </a:xfrm>
        </p:grpSpPr>
        <p:sp>
          <p:nvSpPr>
            <p:cNvPr id="51" name="object 51"/>
            <p:cNvSpPr/>
            <p:nvPr/>
          </p:nvSpPr>
          <p:spPr>
            <a:xfrm>
              <a:off x="8463259" y="4944027"/>
              <a:ext cx="104035" cy="234505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083113" y="4943865"/>
              <a:ext cx="112589" cy="234667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595530" y="5037357"/>
              <a:ext cx="462280" cy="40640"/>
            </a:xfrm>
            <a:custGeom>
              <a:avLst/>
              <a:gdLst/>
              <a:ahLst/>
              <a:cxnLst/>
              <a:rect l="l" t="t" r="r" b="b"/>
              <a:pathLst>
                <a:path w="462279" h="40639">
                  <a:moveTo>
                    <a:pt x="458493" y="0"/>
                  </a:moveTo>
                  <a:lnTo>
                    <a:pt x="3529" y="9064"/>
                  </a:lnTo>
                  <a:lnTo>
                    <a:pt x="0" y="16121"/>
                  </a:lnTo>
                  <a:lnTo>
                    <a:pt x="0" y="33278"/>
                  </a:lnTo>
                  <a:lnTo>
                    <a:pt x="3697" y="40141"/>
                  </a:lnTo>
                  <a:lnTo>
                    <a:pt x="458493" y="31077"/>
                  </a:lnTo>
                  <a:lnTo>
                    <a:pt x="462191" y="24052"/>
                  </a:lnTo>
                  <a:lnTo>
                    <a:pt x="462023" y="68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959051" y="4944027"/>
              <a:ext cx="104035" cy="234505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093338" y="5037324"/>
              <a:ext cx="344805" cy="40640"/>
            </a:xfrm>
            <a:custGeom>
              <a:avLst/>
              <a:gdLst/>
              <a:ahLst/>
              <a:cxnLst/>
              <a:rect l="l" t="t" r="r" b="b"/>
              <a:pathLst>
                <a:path w="344804" h="40639">
                  <a:moveTo>
                    <a:pt x="3697" y="0"/>
                  </a:moveTo>
                  <a:lnTo>
                    <a:pt x="0" y="6862"/>
                  </a:lnTo>
                  <a:lnTo>
                    <a:pt x="0" y="24020"/>
                  </a:lnTo>
                  <a:lnTo>
                    <a:pt x="3529" y="31077"/>
                  </a:lnTo>
                  <a:lnTo>
                    <a:pt x="340508" y="40206"/>
                  </a:lnTo>
                  <a:lnTo>
                    <a:pt x="344206" y="33375"/>
                  </a:lnTo>
                  <a:lnTo>
                    <a:pt x="344206" y="16186"/>
                  </a:lnTo>
                  <a:lnTo>
                    <a:pt x="340676" y="91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9597729" y="4947912"/>
              <a:ext cx="92270" cy="226768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9223606" y="5037454"/>
              <a:ext cx="347980" cy="31115"/>
            </a:xfrm>
            <a:custGeom>
              <a:avLst/>
              <a:gdLst/>
              <a:ahLst/>
              <a:cxnLst/>
              <a:rect l="l" t="t" r="r" b="b"/>
              <a:pathLst>
                <a:path w="347979" h="31114">
                  <a:moveTo>
                    <a:pt x="343870" y="0"/>
                  </a:moveTo>
                  <a:lnTo>
                    <a:pt x="3697" y="0"/>
                  </a:lnTo>
                  <a:lnTo>
                    <a:pt x="0" y="6960"/>
                  </a:lnTo>
                  <a:lnTo>
                    <a:pt x="0" y="24117"/>
                  </a:lnTo>
                  <a:lnTo>
                    <a:pt x="3697" y="31077"/>
                  </a:lnTo>
                  <a:lnTo>
                    <a:pt x="343870" y="31077"/>
                  </a:lnTo>
                  <a:lnTo>
                    <a:pt x="347567" y="24117"/>
                  </a:lnTo>
                  <a:lnTo>
                    <a:pt x="347567" y="69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7331816" y="4947912"/>
              <a:ext cx="103866" cy="226768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7463414" y="5037357"/>
              <a:ext cx="467995" cy="40640"/>
            </a:xfrm>
            <a:custGeom>
              <a:avLst/>
              <a:gdLst/>
              <a:ahLst/>
              <a:cxnLst/>
              <a:rect l="l" t="t" r="r" b="b"/>
              <a:pathLst>
                <a:path w="467995" h="40639">
                  <a:moveTo>
                    <a:pt x="3697" y="0"/>
                  </a:moveTo>
                  <a:lnTo>
                    <a:pt x="168" y="6895"/>
                  </a:lnTo>
                  <a:lnTo>
                    <a:pt x="0" y="24052"/>
                  </a:lnTo>
                  <a:lnTo>
                    <a:pt x="3529" y="31077"/>
                  </a:lnTo>
                  <a:lnTo>
                    <a:pt x="464208" y="40141"/>
                  </a:lnTo>
                  <a:lnTo>
                    <a:pt x="467905" y="33278"/>
                  </a:lnTo>
                  <a:lnTo>
                    <a:pt x="467905" y="16089"/>
                  </a:lnTo>
                  <a:lnTo>
                    <a:pt x="464376" y="906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/>
          <p:nvPr/>
        </p:nvSpPr>
        <p:spPr>
          <a:xfrm>
            <a:off x="5973952" y="3976739"/>
            <a:ext cx="69329" cy="22676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02440" y="4258865"/>
            <a:ext cx="13335" cy="636905"/>
          </a:xfrm>
          <a:custGeom>
            <a:avLst/>
            <a:gdLst/>
            <a:ahLst/>
            <a:cxnLst/>
            <a:rect l="l" t="t" r="r" b="b"/>
            <a:pathLst>
              <a:path w="17779" h="636904">
                <a:moveTo>
                  <a:pt x="13781" y="64"/>
                </a:moveTo>
                <a:lnTo>
                  <a:pt x="4873" y="0"/>
                </a:lnTo>
                <a:lnTo>
                  <a:pt x="1176" y="6927"/>
                </a:lnTo>
                <a:lnTo>
                  <a:pt x="0" y="629449"/>
                </a:lnTo>
                <a:lnTo>
                  <a:pt x="3529" y="636442"/>
                </a:lnTo>
                <a:lnTo>
                  <a:pt x="12437" y="636506"/>
                </a:lnTo>
                <a:lnTo>
                  <a:pt x="16134" y="629579"/>
                </a:lnTo>
                <a:lnTo>
                  <a:pt x="17311" y="70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687704" y="1793493"/>
            <a:ext cx="7566660" cy="3267561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21590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  <a:tab pos="8352155" algn="l"/>
              </a:tabLst>
            </a:pPr>
            <a:r>
              <a:rPr sz="2800" spc="-5" dirty="0">
                <a:latin typeface="Carlito"/>
                <a:cs typeface="Carlito"/>
              </a:rPr>
              <a:t>PBr3 </a:t>
            </a:r>
            <a:r>
              <a:rPr sz="2800" spc="-20" dirty="0">
                <a:latin typeface="Carlito"/>
                <a:cs typeface="Carlito"/>
              </a:rPr>
              <a:t>converts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carboxylic </a:t>
            </a:r>
            <a:r>
              <a:rPr sz="2800" spc="-5" dirty="0">
                <a:latin typeface="Carlito"/>
                <a:cs typeface="Carlito"/>
              </a:rPr>
              <a:t>acid </a:t>
            </a:r>
            <a:r>
              <a:rPr sz="2800" spc="-20" dirty="0">
                <a:latin typeface="Carlito"/>
                <a:cs typeface="Carlito"/>
              </a:rPr>
              <a:t>into </a:t>
            </a:r>
            <a:r>
              <a:rPr sz="2800" spc="-5" dirty="0">
                <a:latin typeface="Carlito"/>
                <a:cs typeface="Carlito"/>
              </a:rPr>
              <a:t>an </a:t>
            </a:r>
            <a:r>
              <a:rPr sz="2800" spc="-5" dirty="0">
                <a:solidFill>
                  <a:srgbClr val="843B0C"/>
                </a:solidFill>
                <a:latin typeface="Carlito"/>
                <a:cs typeface="Carlito"/>
              </a:rPr>
              <a:t>acyl</a:t>
            </a:r>
            <a:r>
              <a:rPr sz="2800" spc="229" dirty="0">
                <a:solidFill>
                  <a:srgbClr val="843B0C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srgbClr val="843B0C"/>
                </a:solidFill>
                <a:latin typeface="Carlito"/>
                <a:cs typeface="Carlito"/>
              </a:rPr>
              <a:t>bromide</a:t>
            </a:r>
            <a:r>
              <a:rPr sz="2800" spc="50" dirty="0">
                <a:solidFill>
                  <a:srgbClr val="843B0C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,	which is</a:t>
            </a:r>
            <a:r>
              <a:rPr sz="2800" spc="-5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in  </a:t>
            </a:r>
            <a:r>
              <a:rPr sz="2800" spc="-10" dirty="0">
                <a:latin typeface="Carlito"/>
                <a:cs typeface="Carlito"/>
              </a:rPr>
              <a:t>equilibrium </a:t>
            </a:r>
            <a:r>
              <a:rPr sz="2800" spc="-5" dirty="0">
                <a:latin typeface="Carlito"/>
                <a:cs typeface="Carlito"/>
              </a:rPr>
              <a:t>with its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333E50"/>
                </a:solidFill>
                <a:latin typeface="Carlito"/>
                <a:cs typeface="Carlito"/>
              </a:rPr>
              <a:t>enol</a:t>
            </a:r>
            <a:r>
              <a:rPr sz="2800" spc="-5" dirty="0">
                <a:latin typeface="Carlito"/>
                <a:cs typeface="Carlito"/>
              </a:rPr>
              <a:t>.</a:t>
            </a:r>
            <a:endParaRPr sz="2800">
              <a:latin typeface="Carlito"/>
              <a:cs typeface="Carlito"/>
            </a:endParaRPr>
          </a:p>
          <a:p>
            <a:pPr marL="241300" marR="5080" indent="-229235">
              <a:lnSpc>
                <a:spcPts val="3020"/>
              </a:lnSpc>
              <a:spcBef>
                <a:spcPts val="1015"/>
              </a:spcBef>
              <a:buClr>
                <a:srgbClr val="00AF50"/>
              </a:buClr>
              <a:buFont typeface="Arial"/>
              <a:buChar char="•"/>
              <a:tabLst>
                <a:tab pos="321945" algn="l"/>
                <a:tab pos="322580" algn="l"/>
                <a:tab pos="2955925" algn="l"/>
              </a:tabLst>
            </a:pPr>
            <a:r>
              <a:rPr dirty="0"/>
              <a:t>	</a:t>
            </a:r>
            <a:r>
              <a:rPr sz="2800" spc="-15" dirty="0">
                <a:solidFill>
                  <a:srgbClr val="00AF50"/>
                </a:solidFill>
                <a:latin typeface="Carlito"/>
                <a:cs typeface="Carlito"/>
              </a:rPr>
              <a:t>Bromination </a:t>
            </a:r>
            <a:r>
              <a:rPr sz="2800" spc="-5" dirty="0">
                <a:latin typeface="Carlito"/>
                <a:cs typeface="Carlito"/>
              </a:rPr>
              <a:t>of the </a:t>
            </a:r>
            <a:r>
              <a:rPr sz="2800" spc="-5" dirty="0">
                <a:solidFill>
                  <a:srgbClr val="00AFEF"/>
                </a:solidFill>
                <a:latin typeface="Carlito"/>
                <a:cs typeface="Carlito"/>
              </a:rPr>
              <a:t>enol </a:t>
            </a:r>
            <a:r>
              <a:rPr sz="2800" spc="-20" dirty="0">
                <a:latin typeface="Carlito"/>
                <a:cs typeface="Carlito"/>
              </a:rPr>
              <a:t>forms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protonated </a:t>
            </a:r>
            <a:r>
              <a:rPr sz="2800" spc="-5" dirty="0">
                <a:latin typeface="Carlito"/>
                <a:cs typeface="Carlito"/>
              </a:rPr>
              <a:t>alpha </a:t>
            </a:r>
            <a:r>
              <a:rPr sz="2800" spc="-20" dirty="0">
                <a:latin typeface="Carlito"/>
                <a:cs typeface="Carlito"/>
              </a:rPr>
              <a:t>brominated </a:t>
            </a:r>
            <a:r>
              <a:rPr sz="2800" spc="-5" dirty="0">
                <a:latin typeface="Carlito"/>
                <a:cs typeface="Carlito"/>
              </a:rPr>
              <a:t>acyl  </a:t>
            </a:r>
            <a:r>
              <a:rPr sz="2800" spc="-15" dirty="0">
                <a:latin typeface="Carlito"/>
                <a:cs typeface="Carlito"/>
              </a:rPr>
              <a:t>bromide,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which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is	</a:t>
            </a:r>
            <a:r>
              <a:rPr sz="2800" spc="-30" dirty="0">
                <a:latin typeface="Carlito"/>
                <a:cs typeface="Carlito"/>
              </a:rPr>
              <a:t>hydrolyzed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a alpha </a:t>
            </a:r>
            <a:r>
              <a:rPr sz="2800" spc="-20" dirty="0">
                <a:latin typeface="Carlito"/>
                <a:cs typeface="Carlito"/>
              </a:rPr>
              <a:t>brominated </a:t>
            </a:r>
            <a:r>
              <a:rPr sz="2800" spc="-15" dirty="0">
                <a:latin typeface="Carlito"/>
                <a:cs typeface="Carlito"/>
              </a:rPr>
              <a:t>carboxylic</a:t>
            </a:r>
            <a:r>
              <a:rPr sz="2800" spc="1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acid.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CD76-584C-41C9-AE8A-F14699AEE763}" type="slidenum">
              <a:rPr lang="ar-SA"/>
              <a:pPr/>
              <a:t>2</a:t>
            </a:fld>
            <a:endParaRPr lang="en-C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/>
              <a:t>The Importance of Carboxylic Acids (RCO</a:t>
            </a:r>
            <a:r>
              <a:rPr lang="en-US" sz="3800" baseline="-25000"/>
              <a:t>2</a:t>
            </a:r>
            <a:r>
              <a:rPr lang="en-US" sz="3800"/>
              <a:t>H)</a:t>
            </a:r>
            <a:endParaRPr lang="en-CA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Starting materials for </a:t>
            </a:r>
            <a:r>
              <a:rPr lang="en-US" sz="2400" i="1"/>
              <a:t>acyl derivatives</a:t>
            </a:r>
            <a:r>
              <a:rPr lang="en-US" sz="2400"/>
              <a:t> (esters, amides, and acid chlorides)</a:t>
            </a:r>
          </a:p>
          <a:p>
            <a:r>
              <a:rPr lang="en-US" sz="2400"/>
              <a:t>Abundant in nature from oxidation of aldehydes and alcohols in metabolism</a:t>
            </a:r>
          </a:p>
          <a:p>
            <a:pPr lvl="1"/>
            <a:r>
              <a:rPr lang="en-US" sz="2400"/>
              <a:t>Acetic acid, CH</a:t>
            </a:r>
            <a:r>
              <a:rPr lang="en-US" sz="2400" baseline="-25000"/>
              <a:t>3</a:t>
            </a:r>
            <a:r>
              <a:rPr lang="en-US" sz="2400"/>
              <a:t>CO</a:t>
            </a:r>
            <a:r>
              <a:rPr lang="en-US" sz="2400" baseline="-25000"/>
              <a:t>2</a:t>
            </a:r>
            <a:r>
              <a:rPr lang="en-US" sz="2400"/>
              <a:t>H, - vinegar</a:t>
            </a:r>
          </a:p>
          <a:p>
            <a:pPr lvl="1"/>
            <a:r>
              <a:rPr lang="en-US" sz="2400"/>
              <a:t>Butanoic acid, CH</a:t>
            </a:r>
            <a:r>
              <a:rPr lang="en-US" sz="2400" baseline="-25000"/>
              <a:t>3</a:t>
            </a:r>
            <a:r>
              <a:rPr lang="en-US" sz="2400"/>
              <a:t>CH</a:t>
            </a:r>
            <a:r>
              <a:rPr lang="en-US" sz="2400" baseline="-25000"/>
              <a:t>2</a:t>
            </a:r>
            <a:r>
              <a:rPr lang="en-US" sz="2400"/>
              <a:t>CH</a:t>
            </a:r>
            <a:r>
              <a:rPr lang="en-US" sz="2400" baseline="-25000"/>
              <a:t>2</a:t>
            </a:r>
            <a:r>
              <a:rPr lang="en-US" sz="2400"/>
              <a:t>CO</a:t>
            </a:r>
            <a:r>
              <a:rPr lang="en-US" sz="2400" baseline="-25000"/>
              <a:t>2</a:t>
            </a:r>
            <a:r>
              <a:rPr lang="en-US" sz="2400"/>
              <a:t>H (rancid butter) </a:t>
            </a:r>
          </a:p>
          <a:p>
            <a:pPr lvl="1"/>
            <a:r>
              <a:rPr lang="en-US" sz="2400"/>
              <a:t>Long-chain aliphatic acids from the breakdown of fats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Based on McMurry, Organic Chemistry, Chapter 20, 6th edition, (c) 2003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D107-4F38-4883-AA63-6AA1A96170A0}" type="slidenum">
              <a:rPr lang="ar-SA"/>
              <a:pPr/>
              <a:t>3</a:t>
            </a:fld>
            <a:endParaRPr lang="en-CA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20.1 Naming Carboxylic Acids and Nitriles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Carboxylic Acids, RCO</a:t>
            </a:r>
            <a:r>
              <a:rPr lang="en-US" sz="2400" baseline="-12000"/>
              <a:t>2</a:t>
            </a:r>
            <a:r>
              <a:rPr lang="en-US" sz="2400"/>
              <a:t>H</a:t>
            </a:r>
          </a:p>
          <a:p>
            <a:pPr>
              <a:lnSpc>
                <a:spcPct val="80000"/>
              </a:lnSpc>
            </a:pPr>
            <a:r>
              <a:rPr lang="en-US" sz="2400"/>
              <a:t>If derived from open-chain alkanes, replace the terminal -e of the alkane name with -oic acid</a:t>
            </a:r>
          </a:p>
          <a:p>
            <a:pPr>
              <a:lnSpc>
                <a:spcPct val="80000"/>
              </a:lnSpc>
            </a:pPr>
            <a:r>
              <a:rPr lang="en-US" sz="2400"/>
              <a:t>The carboxyl carbon atom is C1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429000"/>
            <a:ext cx="7696200" cy="1300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82C29C-BD68-47E8-88B8-627EDF37C6DF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57200" y="381000"/>
            <a:ext cx="8425255" cy="180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	</a:t>
            </a:r>
            <a:r>
              <a:rPr lang="en-US" sz="2400" b="1" dirty="0">
                <a:solidFill>
                  <a:srgbClr val="FF0000"/>
                </a:solidFill>
              </a:rPr>
              <a:t>Acidity of Carboxylic Acids.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err="1">
                <a:solidFill>
                  <a:schemeClr val="tx2"/>
                </a:solidFill>
              </a:rPr>
              <a:t>pK</a:t>
            </a:r>
            <a:r>
              <a:rPr lang="en-US" baseline="-25000" dirty="0" err="1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 of carboxylic </a:t>
            </a:r>
            <a:r>
              <a:rPr lang="en-US" dirty="0" smtClean="0">
                <a:solidFill>
                  <a:schemeClr val="tx2"/>
                </a:solidFill>
              </a:rPr>
              <a:t>acids typically </a:t>
            </a:r>
            <a:r>
              <a:rPr lang="en-US" dirty="0">
                <a:solidFill>
                  <a:schemeClr val="tx2"/>
                </a:solidFill>
              </a:rPr>
              <a:t>~ 5.  They are significantly more acidic than water or</a:t>
            </a:r>
          </a:p>
          <a:p>
            <a:r>
              <a:rPr lang="en-US" dirty="0">
                <a:solidFill>
                  <a:schemeClr val="tx2"/>
                </a:solidFill>
              </a:rPr>
              <a:t>alcohols. 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dirty="0" err="1"/>
              <a:t>Bronsted</a:t>
            </a:r>
            <a:r>
              <a:rPr lang="en-US" dirty="0"/>
              <a:t> Acidity </a:t>
            </a:r>
            <a:r>
              <a:rPr lang="en-US" dirty="0" smtClean="0"/>
              <a:t>: </a:t>
            </a:r>
            <a:r>
              <a:rPr lang="en-US" dirty="0"/>
              <a:t>Carboxylic acids transfer a proton </a:t>
            </a: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to water to give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and </a:t>
            </a:r>
            <a:r>
              <a:rPr lang="en-US" dirty="0" err="1" smtClean="0"/>
              <a:t>carboxylate</a:t>
            </a:r>
            <a:r>
              <a:rPr lang="en-US" dirty="0" smtClean="0"/>
              <a:t> anions, RCO</a:t>
            </a:r>
            <a:r>
              <a:rPr lang="en-US" baseline="-25000" dirty="0" smtClean="0"/>
              <a:t>2</a:t>
            </a:r>
            <a:r>
              <a:rPr lang="en-US" baseline="30000" dirty="0" smtClean="0">
                <a:sym typeface="Symbol" pitchFamily="18" charset="2"/>
              </a:rPr>
              <a:t>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743200"/>
            <a:ext cx="600551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581400"/>
            <a:ext cx="5438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447800" y="4419600"/>
            <a:ext cx="201295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</a:rPr>
              <a:t>typically ~ 10</a:t>
            </a:r>
            <a:r>
              <a:rPr lang="en-US" sz="1800" baseline="30000">
                <a:solidFill>
                  <a:srgbClr val="0000FF"/>
                </a:solidFill>
              </a:rPr>
              <a:t>-5</a:t>
            </a:r>
            <a:r>
              <a:rPr lang="en-US" sz="1800">
                <a:solidFill>
                  <a:srgbClr val="0000FF"/>
                </a:solidFill>
              </a:rPr>
              <a:t> 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</a:rPr>
              <a:t>for carboxylic acid</a:t>
            </a:r>
            <a:endParaRPr lang="en-US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5407025" y="4419600"/>
            <a:ext cx="17145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</a:rPr>
              <a:t>typically ~ 5 for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>
                <a:solidFill>
                  <a:srgbClr val="0000FF"/>
                </a:solidFill>
              </a:rPr>
              <a:t>carboxylic acid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304800" y="5257800"/>
            <a:ext cx="8075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CH</a:t>
            </a:r>
            <a:r>
              <a:rPr lang="en-US" baseline="-25000"/>
              <a:t>3</a:t>
            </a:r>
            <a:r>
              <a:rPr lang="en-US"/>
              <a:t>CH</a:t>
            </a:r>
            <a:r>
              <a:rPr lang="en-US" baseline="-25000"/>
              <a:t>3</a:t>
            </a:r>
            <a:r>
              <a:rPr lang="en-US"/>
              <a:t>     CH</a:t>
            </a:r>
            <a:r>
              <a:rPr lang="en-US" baseline="-25000"/>
              <a:t>3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OH     PhOH     CH</a:t>
            </a:r>
            <a:r>
              <a:rPr lang="en-US" baseline="-25000"/>
              <a:t>3</a:t>
            </a:r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H     HCl</a:t>
            </a:r>
          </a:p>
          <a:p>
            <a:r>
              <a:rPr lang="en-US"/>
              <a:t>p</a:t>
            </a:r>
            <a:r>
              <a:rPr lang="en-US" i="1"/>
              <a:t>K</a:t>
            </a:r>
            <a:r>
              <a:rPr lang="en-US" baseline="-25000"/>
              <a:t>a</a:t>
            </a:r>
            <a:r>
              <a:rPr lang="en-US"/>
              <a:t>    ~50-60              16              10              4.7            -7</a:t>
            </a: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3429000" y="6172200"/>
            <a:ext cx="253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Increasing acidity</a:t>
            </a:r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6019800" y="6400800"/>
            <a:ext cx="1981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 flipH="1">
            <a:off x="1752600" y="6400800"/>
            <a:ext cx="1676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4832350" y="5454650"/>
            <a:ext cx="28654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/>
              <a:t>4 </a:t>
            </a:r>
            <a:r>
              <a:rPr lang="en-US" sz="1800">
                <a:latin typeface="Symbol" pitchFamily="18" charset="2"/>
                <a:sym typeface="Symbol" pitchFamily="18" charset="2"/>
              </a:rPr>
              <a:t></a:t>
            </a:r>
            <a:r>
              <a:rPr lang="en-US" sz="1800"/>
              <a:t>-electrons delocalized</a:t>
            </a:r>
          </a:p>
          <a:p>
            <a:pPr algn="ctr"/>
            <a:r>
              <a:rPr lang="en-US" sz="1800"/>
              <a:t>over three p-prbitals</a:t>
            </a:r>
          </a:p>
          <a:p>
            <a:pPr algn="ctr"/>
            <a:endParaRPr lang="en-US" sz="1000"/>
          </a:p>
          <a:p>
            <a:pPr algn="ctr"/>
            <a:r>
              <a:rPr lang="en-US" sz="1800"/>
              <a:t>C-O bond length of a </a:t>
            </a:r>
          </a:p>
          <a:p>
            <a:pPr algn="ctr"/>
            <a:r>
              <a:rPr lang="en-US" sz="1800"/>
              <a:t>carboxylates are the same</a:t>
            </a:r>
            <a:endParaRPr lang="en-US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715000"/>
            <a:ext cx="8683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316538"/>
            <a:ext cx="1243013" cy="154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131763"/>
            <a:ext cx="5532438" cy="223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187325" y="2368550"/>
            <a:ext cx="85645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800"/>
              <a:t>The greater acidity of carboxylic acids is attributed to </a:t>
            </a:r>
            <a:br>
              <a:rPr lang="en-US" sz="2800"/>
            </a:br>
            <a:r>
              <a:rPr lang="en-US" sz="2800"/>
              <a:t>greater stabilization of carboxylate ion by:</a:t>
            </a:r>
          </a:p>
          <a:p>
            <a:pPr marL="457200" indent="-457200">
              <a:buFont typeface="Arial" pitchFamily="34" charset="0"/>
              <a:buAutoNum type="alphaLcPeriod"/>
            </a:pPr>
            <a:r>
              <a:rPr lang="en-US" sz="2800"/>
              <a:t>Inductive effect of the C=O group</a:t>
            </a:r>
          </a:p>
          <a:p>
            <a:pPr marL="457200" indent="-457200">
              <a:buFont typeface="Arial" pitchFamily="34" charset="0"/>
              <a:buNone/>
            </a:pPr>
            <a:endParaRPr lang="en-US" sz="2800"/>
          </a:p>
          <a:p>
            <a:pPr marL="457200" indent="-457200">
              <a:buFont typeface="Arial" pitchFamily="34" charset="0"/>
              <a:buNone/>
            </a:pPr>
            <a:endParaRPr lang="en-US" sz="2800"/>
          </a:p>
          <a:p>
            <a:pPr marL="457200" indent="-457200">
              <a:buFont typeface="Arial" pitchFamily="34" charset="0"/>
              <a:buAutoNum type="alphaLcPeriod"/>
            </a:pPr>
            <a:endParaRPr lang="en-US" sz="2800"/>
          </a:p>
          <a:p>
            <a:pPr marL="457200" indent="-457200">
              <a:buFont typeface="Arial" pitchFamily="34" charset="0"/>
              <a:buNone/>
            </a:pPr>
            <a:r>
              <a:rPr lang="en-US" sz="2800"/>
              <a:t>b. Resonance stabilization of the carboxylate ion</a:t>
            </a:r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86200"/>
            <a:ext cx="931863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FBE2F6-E673-4A95-95CB-190F2CA25B50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6200" y="0"/>
            <a:ext cx="8915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18.5: </a:t>
            </a:r>
            <a:r>
              <a:rPr lang="en-US" b="1" dirty="0" err="1"/>
              <a:t>Substituents</a:t>
            </a:r>
            <a:r>
              <a:rPr lang="en-US" b="1" dirty="0"/>
              <a:t> and Acid Strength. </a:t>
            </a:r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err="1">
                <a:solidFill>
                  <a:schemeClr val="tx2"/>
                </a:solidFill>
              </a:rPr>
              <a:t>p</a:t>
            </a:r>
            <a:r>
              <a:rPr lang="en-US" i="1" dirty="0" err="1">
                <a:solidFill>
                  <a:schemeClr val="tx2"/>
                </a:solidFill>
              </a:rPr>
              <a:t>K</a:t>
            </a:r>
            <a:r>
              <a:rPr lang="en-US" baseline="-25000" dirty="0" err="1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 of a carboxylic acid can be influenced by </a:t>
            </a:r>
            <a:r>
              <a:rPr lang="en-US" dirty="0" err="1">
                <a:solidFill>
                  <a:schemeClr val="tx2"/>
                </a:solidFill>
              </a:rPr>
              <a:t>substituents</a:t>
            </a:r>
            <a:r>
              <a:rPr lang="en-US" dirty="0">
                <a:solidFill>
                  <a:schemeClr val="tx2"/>
                </a:solidFill>
              </a:rPr>
              <a:t> on the </a:t>
            </a:r>
            <a:r>
              <a:rPr lang="en-US" dirty="0">
                <a:solidFill>
                  <a:schemeClr val="tx2"/>
                </a:solidFill>
                <a:latin typeface="Symbol" pitchFamily="18" charset="2"/>
                <a:sym typeface="Symbol" pitchFamily="18" charset="2"/>
              </a:rPr>
              <a:t></a:t>
            </a:r>
            <a:r>
              <a:rPr lang="en-US" dirty="0">
                <a:solidFill>
                  <a:schemeClr val="tx2"/>
                </a:solidFill>
              </a:rPr>
              <a:t>-carbon, largely through inductive effects.  Electron-withdrawing groups increase the acidity (lower </a:t>
            </a:r>
            <a:r>
              <a:rPr lang="en-US" dirty="0" err="1">
                <a:solidFill>
                  <a:schemeClr val="tx2"/>
                </a:solidFill>
              </a:rPr>
              <a:t>p</a:t>
            </a:r>
            <a:r>
              <a:rPr lang="en-US" i="1" dirty="0" err="1">
                <a:solidFill>
                  <a:schemeClr val="tx2"/>
                </a:solidFill>
              </a:rPr>
              <a:t>K</a:t>
            </a:r>
            <a:r>
              <a:rPr lang="en-US" baseline="-25000" dirty="0" err="1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) and electron-donating groups decrease the acidity (higher </a:t>
            </a:r>
            <a:r>
              <a:rPr lang="en-US" dirty="0" err="1">
                <a:solidFill>
                  <a:schemeClr val="tx2"/>
                </a:solidFill>
              </a:rPr>
              <a:t>p</a:t>
            </a:r>
            <a:r>
              <a:rPr lang="en-US" i="1" dirty="0" err="1">
                <a:solidFill>
                  <a:schemeClr val="tx2"/>
                </a:solidFill>
              </a:rPr>
              <a:t>K</a:t>
            </a:r>
            <a:r>
              <a:rPr lang="en-US" baseline="-25000" dirty="0" err="1">
                <a:solidFill>
                  <a:schemeClr val="tx2"/>
                </a:solidFill>
              </a:rPr>
              <a:t>a</a:t>
            </a:r>
            <a:r>
              <a:rPr lang="en-US" dirty="0">
                <a:solidFill>
                  <a:schemeClr val="tx2"/>
                </a:solidFill>
              </a:rPr>
              <a:t>).  (see table 18.2, p. 784)</a:t>
            </a:r>
            <a:endParaRPr lang="en-US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4149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609600" y="2895600"/>
            <a:ext cx="6434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</a:t>
            </a:r>
            <a:r>
              <a:rPr lang="en-US" sz="1800" i="1"/>
              <a:t>K</a:t>
            </a:r>
            <a:r>
              <a:rPr lang="en-US" sz="1800" baseline="-25000"/>
              <a:t>a                         </a:t>
            </a:r>
            <a:r>
              <a:rPr lang="en-US" sz="1800"/>
              <a:t>4.7                 2.9                    1.3                   0.9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85800" y="4343400"/>
            <a:ext cx="698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</a:t>
            </a:r>
            <a:r>
              <a:rPr lang="en-US" sz="1800" i="1"/>
              <a:t>K</a:t>
            </a:r>
            <a:r>
              <a:rPr lang="en-US" sz="1800" baseline="-25000"/>
              <a:t>a                    </a:t>
            </a:r>
            <a:r>
              <a:rPr lang="en-US" sz="1800"/>
              <a:t>4.9                 5.1                4.8               4.9               4.7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352800"/>
            <a:ext cx="663257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711200" y="6438900"/>
            <a:ext cx="749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</a:t>
            </a:r>
            <a:r>
              <a:rPr lang="en-US" sz="1800" i="1"/>
              <a:t>K</a:t>
            </a:r>
            <a:r>
              <a:rPr lang="en-US" sz="1800" baseline="-25000"/>
              <a:t>a  </a:t>
            </a:r>
            <a:r>
              <a:rPr lang="en-US" sz="1800"/>
              <a:t>                4.9		   4.5	                4.1                    2.8	</a:t>
            </a:r>
          </a:p>
        </p:txBody>
      </p:sp>
      <p:sp>
        <p:nvSpPr>
          <p:cNvPr id="19464" name="Rectangle 12"/>
          <p:cNvSpPr>
            <a:spLocks noChangeArrowheads="1"/>
          </p:cNvSpPr>
          <p:nvPr/>
        </p:nvSpPr>
        <p:spPr bwMode="auto">
          <a:xfrm>
            <a:off x="85725" y="4764088"/>
            <a:ext cx="858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Inductive effects work through </a:t>
            </a:r>
            <a:r>
              <a:rPr lang="en-US">
                <a:latin typeface="Symbol" pitchFamily="18" charset="2"/>
                <a:sym typeface="Symbol" pitchFamily="18" charset="2"/>
              </a:rPr>
              <a:t></a:t>
            </a:r>
            <a:r>
              <a:rPr lang="en-US"/>
              <a:t>-bonds, and the effect falls off </a:t>
            </a:r>
          </a:p>
          <a:p>
            <a:r>
              <a:rPr lang="en-US"/>
              <a:t>dramatically with distance</a:t>
            </a:r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638800"/>
            <a:ext cx="59658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Based on McMurry, Organic Chemistry, Chapter 20, 6th edition, (c) 2003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2DB14-1C34-4B9C-BE2B-B5E3AA224ECA}" type="slidenum">
              <a:rPr lang="ar-SA"/>
              <a:pPr/>
              <a:t>7</a:t>
            </a:fld>
            <a:endParaRPr lang="en-CA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Substituent Effects on Acidity</a:t>
            </a:r>
            <a:endParaRPr lang="en-CA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838200"/>
          </a:xfrm>
        </p:spPr>
        <p:txBody>
          <a:bodyPr/>
          <a:lstStyle/>
          <a:p>
            <a:r>
              <a:rPr lang="en-US" sz="2400"/>
              <a:t>Electronegative substituents promote formation of the carboxylate ion</a:t>
            </a:r>
            <a:endParaRPr lang="en-CA" altLang="en-US" sz="2400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71628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Based on McMurry, Organic Chemistry, Chapter 20, 6th edition, (c) 2003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A0DF5-CFE0-416C-89BF-837A6F998BE8}" type="slidenum">
              <a:rPr lang="ar-SA"/>
              <a:pPr/>
              <a:t>8</a:t>
            </a:fld>
            <a:endParaRPr lang="en-CA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Aromatic Substituent Effects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An electron-withdrawing group (-NO</a:t>
            </a:r>
            <a:r>
              <a:rPr lang="en-US" sz="2400" baseline="-25000"/>
              <a:t>2</a:t>
            </a:r>
            <a:r>
              <a:rPr lang="en-US" sz="2400"/>
              <a:t>) increases acidity by stabilizing the carboxylate anion, and an electron-donating (activating) group (OCH</a:t>
            </a:r>
            <a:r>
              <a:rPr lang="en-US" sz="2400" baseline="-25000"/>
              <a:t>3</a:t>
            </a:r>
            <a:r>
              <a:rPr lang="en-US" sz="2400"/>
              <a:t>) decreases acidity by destabilizing the carboxylate anion</a:t>
            </a:r>
          </a:p>
          <a:p>
            <a:pPr>
              <a:lnSpc>
                <a:spcPct val="80000"/>
              </a:lnSpc>
            </a:pPr>
            <a:r>
              <a:rPr lang="en-US" sz="2400"/>
              <a:t>We can use relative pKa’s as a calibration for effects on relative free energies of reactions with the same substituents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998913"/>
            <a:ext cx="5791200" cy="2554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Acetic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I) From Carbon Dioxide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</a:t>
            </a:r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endParaRPr lang="en-US" sz="2400" dirty="0">
              <a:solidFill>
                <a:srgbClr val="7030A0"/>
              </a:solidFill>
            </a:endParaRPr>
          </a:p>
          <a:p>
            <a:endParaRPr lang="en-US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 </a:t>
            </a:r>
            <a:r>
              <a:rPr lang="en-US" sz="2400" dirty="0" smtClean="0">
                <a:solidFill>
                  <a:srgbClr val="7030A0"/>
                </a:solidFill>
              </a:rPr>
              <a:t>    II) From </a:t>
            </a:r>
            <a:r>
              <a:rPr lang="en-US" sz="2400" dirty="0" err="1" smtClean="0">
                <a:solidFill>
                  <a:srgbClr val="7030A0"/>
                </a:solidFill>
              </a:rPr>
              <a:t>Nitriles</a:t>
            </a:r>
            <a:endParaRPr lang="en-US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          </a:t>
            </a:r>
          </a:p>
          <a:p>
            <a:pPr>
              <a:buNone/>
            </a:pP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         </a:t>
            </a:r>
            <a:endParaRPr lang="en-US" sz="2400" dirty="0">
              <a:solidFill>
                <a:srgbClr val="7030A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00200" y="2362200"/>
          <a:ext cx="5257800" cy="990599"/>
        </p:xfrm>
        <a:graphic>
          <a:graphicData uri="http://schemas.openxmlformats.org/presentationml/2006/ole">
            <p:oleObj spid="_x0000_s1026" name="CS ChemDraw Drawing" r:id="rId3" imgW="3975689" imgH="912645" progId="ChemDraw.Document.6.0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00200" y="4724400"/>
          <a:ext cx="4953000" cy="685800"/>
        </p:xfrm>
        <a:graphic>
          <a:graphicData uri="http://schemas.openxmlformats.org/presentationml/2006/ole">
            <p:oleObj spid="_x0000_s1027" name="CS ChemDraw Drawing" r:id="rId4" imgW="3544324" imgH="386815" progId="ChemDraw.Document.6.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653</Words>
  <Application>Microsoft Office PowerPoint</Application>
  <PresentationFormat>On-screen Show (4:3)</PresentationFormat>
  <Paragraphs>138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CS ChemDraw Drawing</vt:lpstr>
      <vt:lpstr>Slide 1</vt:lpstr>
      <vt:lpstr>The Importance of Carboxylic Acids (RCO2H)</vt:lpstr>
      <vt:lpstr>20.1 Naming Carboxylic Acids and Nitriles</vt:lpstr>
      <vt:lpstr>Slide 4</vt:lpstr>
      <vt:lpstr>Slide 5</vt:lpstr>
      <vt:lpstr>Slide 6</vt:lpstr>
      <vt:lpstr> Substituent Effects on Acidity</vt:lpstr>
      <vt:lpstr>Aromatic Substituent Effects</vt:lpstr>
      <vt:lpstr>Preparation of Acetic acid</vt:lpstr>
      <vt:lpstr>Preparation of Acetic acid</vt:lpstr>
      <vt:lpstr>Preparation of Acetic acid</vt:lpstr>
      <vt:lpstr>Physical Properties</vt:lpstr>
      <vt:lpstr>Solubility in Water</vt:lpstr>
      <vt:lpstr>Physical Properties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16</cp:revision>
  <dcterms:created xsi:type="dcterms:W3CDTF">2020-12-11T09:55:54Z</dcterms:created>
  <dcterms:modified xsi:type="dcterms:W3CDTF">2020-12-11T12:20:52Z</dcterms:modified>
</cp:coreProperties>
</file>